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
  </p:notesMasterIdLst>
  <p:sldIdLst>
    <p:sldId id="256" r:id="rId2"/>
    <p:sldId id="269" r:id="rId3"/>
    <p:sldId id="258" r:id="rId4"/>
    <p:sldId id="261" r:id="rId5"/>
    <p:sldId id="262" r:id="rId6"/>
    <p:sldId id="263" r:id="rId7"/>
    <p:sldId id="264" r:id="rId8"/>
    <p:sldId id="267" r:id="rId9"/>
    <p:sldId id="271" r:id="rId10"/>
    <p:sldId id="270" r:id="rId11"/>
    <p:sldId id="268" r:id="rId12"/>
  </p:sldIdLst>
  <p:sldSz cx="9144000" cy="6858000" type="screen4x3"/>
  <p:notesSz cx="6858000" cy="9144000"/>
  <p:defaultTextStyle>
    <a:defPPr>
      <a:defRPr lang="en-US"/>
    </a:defPPr>
    <a:lvl1pPr algn="ctr" rtl="0" fontAlgn="base">
      <a:spcBef>
        <a:spcPct val="20000"/>
      </a:spcBef>
      <a:spcAft>
        <a:spcPct val="0"/>
      </a:spcAft>
      <a:defRPr sz="2400" kern="1200">
        <a:solidFill>
          <a:schemeClr val="tx1"/>
        </a:solidFill>
        <a:latin typeface="Times New Roman" pitchFamily="18" charset="0"/>
        <a:ea typeface="+mn-ea"/>
        <a:cs typeface="+mn-cs"/>
      </a:defRPr>
    </a:lvl1pPr>
    <a:lvl2pPr marL="457200" algn="ctr" rtl="0" fontAlgn="base">
      <a:spcBef>
        <a:spcPct val="20000"/>
      </a:spcBef>
      <a:spcAft>
        <a:spcPct val="0"/>
      </a:spcAft>
      <a:defRPr sz="2400" kern="1200">
        <a:solidFill>
          <a:schemeClr val="tx1"/>
        </a:solidFill>
        <a:latin typeface="Times New Roman" pitchFamily="18" charset="0"/>
        <a:ea typeface="+mn-ea"/>
        <a:cs typeface="+mn-cs"/>
      </a:defRPr>
    </a:lvl2pPr>
    <a:lvl3pPr marL="914400" algn="ctr" rtl="0" fontAlgn="base">
      <a:spcBef>
        <a:spcPct val="20000"/>
      </a:spcBef>
      <a:spcAft>
        <a:spcPct val="0"/>
      </a:spcAft>
      <a:defRPr sz="2400" kern="1200">
        <a:solidFill>
          <a:schemeClr val="tx1"/>
        </a:solidFill>
        <a:latin typeface="Times New Roman" pitchFamily="18" charset="0"/>
        <a:ea typeface="+mn-ea"/>
        <a:cs typeface="+mn-cs"/>
      </a:defRPr>
    </a:lvl3pPr>
    <a:lvl4pPr marL="1371600" algn="ctr" rtl="0" fontAlgn="base">
      <a:spcBef>
        <a:spcPct val="20000"/>
      </a:spcBef>
      <a:spcAft>
        <a:spcPct val="0"/>
      </a:spcAft>
      <a:defRPr sz="2400" kern="1200">
        <a:solidFill>
          <a:schemeClr val="tx1"/>
        </a:solidFill>
        <a:latin typeface="Times New Roman" pitchFamily="18" charset="0"/>
        <a:ea typeface="+mn-ea"/>
        <a:cs typeface="+mn-cs"/>
      </a:defRPr>
    </a:lvl4pPr>
    <a:lvl5pPr marL="1828800" algn="ctr"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9560"/>
    <a:srgbClr val="CC9900"/>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75" autoAdjust="0"/>
    <p:restoredTop sz="73232" autoAdjust="0"/>
  </p:normalViewPr>
  <p:slideViewPr>
    <p:cSldViewPr>
      <p:cViewPr>
        <p:scale>
          <a:sx n="66" d="100"/>
          <a:sy n="66" d="100"/>
        </p:scale>
        <p:origin x="-1002"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pPr>
              <a:defRPr/>
            </a:pPr>
            <a:endParaRPr lang="en-US"/>
          </a:p>
        </p:txBody>
      </p:sp>
      <p:sp>
        <p:nvSpPr>
          <p:cNvPr id="143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pPr>
              <a:defRPr/>
            </a:pPr>
            <a:fld id="{B6433E85-E3E5-481A-BBA6-FC83F0254AC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6F3976E-99FF-4CFB-BB5F-AA42C48BBC06}" type="slidenum">
              <a:rPr lang="en-US" smtClean="0"/>
              <a:pPr/>
              <a:t>1</a:t>
            </a:fld>
            <a:endParaRPr lang="en-US" smtClean="0"/>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r>
              <a:rPr lang="en-US" smtClean="0"/>
              <a:t>This PowerPoint was created by Amy McCray, a trained Anthropologist.  You can download and use this PowerPoint for personal or classroom use.  Please enjoy it, I hope it is informative and helpful in learning the basics of archaeology and what archaeologists do.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43C4E42-463C-465F-897A-166458B708FA}" type="slidenum">
              <a:rPr lang="en-US" smtClean="0"/>
              <a:pPr/>
              <a:t>10</a:t>
            </a:fld>
            <a:endParaRPr lang="en-US" smtClean="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r>
              <a:rPr lang="en-US" sz="1000" smtClean="0"/>
              <a:t>Many archeologists go on in their training to specialize in specific times, places, or environments.  The ones listed above are the few of many special interests.</a:t>
            </a:r>
          </a:p>
          <a:p>
            <a:pPr eaLnBrk="1" hangingPunct="1"/>
            <a:r>
              <a:rPr lang="en-US" sz="1000" smtClean="0"/>
              <a:t>Prehistoric archaeologists study cultures with no writing.</a:t>
            </a:r>
          </a:p>
          <a:p>
            <a:pPr eaLnBrk="1" hangingPunct="1"/>
            <a:r>
              <a:rPr lang="en-US" sz="1000" smtClean="0"/>
              <a:t>Historic archaeologists use written documents and photographs to help them with their work.</a:t>
            </a:r>
          </a:p>
          <a:p>
            <a:pPr eaLnBrk="1" hangingPunct="1"/>
            <a:r>
              <a:rPr lang="en-US" sz="1000" smtClean="0"/>
              <a:t>Classical Archaeology is the study of the ancient Greeks and Romans.</a:t>
            </a:r>
          </a:p>
          <a:p>
            <a:pPr eaLnBrk="1" hangingPunct="1"/>
            <a:r>
              <a:rPr lang="en-US" sz="1000" smtClean="0"/>
              <a:t>Biblical archaeologist try to prove places and events described in the bible.</a:t>
            </a:r>
          </a:p>
          <a:p>
            <a:pPr eaLnBrk="1" hangingPunct="1"/>
            <a:r>
              <a:rPr lang="en-US" sz="1000" smtClean="0"/>
              <a:t>Underwater Archaeologists wear scuba gear and use the same methods as other archaeologists to study archaeological remains.  They mostly look at shipwrecks.  Because things in water are always cold and wet they don’t rot very fast.  Archaeologists can find an entire ship in one piece because of the constant environment.</a:t>
            </a:r>
          </a:p>
          <a:p>
            <a:pPr eaLnBrk="1" hangingPunct="1"/>
            <a:r>
              <a:rPr lang="en-US" sz="1000" smtClean="0"/>
              <a:t>Industrial Archaeology is the study of the Industrial Revolution and other modern structures.</a:t>
            </a:r>
          </a:p>
          <a:p>
            <a:pPr eaLnBrk="1" hangingPunct="1"/>
            <a:r>
              <a:rPr lang="en-US" sz="1000" smtClean="0"/>
              <a:t>The study of Egypt, the Mayans, and ancient Assyria (Babylon)</a:t>
            </a:r>
          </a:p>
          <a:p>
            <a:pPr eaLnBrk="1" hangingPunct="1"/>
            <a:r>
              <a:rPr lang="en-US" sz="1000" smtClean="0"/>
              <a:t>Cultural Resource Management is the management and assessment of cultural resources.  That means whenever something new is built an archaeologist must come in and make sure that there are no artifacts being lost or destroyed. We also keep track of places we know have artifacts and make sure they aren’t being damaged or stolen from.  Cultural Resource Management is also used to teach others about archaeology.</a:t>
            </a:r>
          </a:p>
          <a:p>
            <a:pPr eaLnBrk="1" hangingPunct="1"/>
            <a:endParaRPr lang="en-US"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smtClean="0"/>
          </a:p>
        </p:txBody>
      </p:sp>
      <p:sp>
        <p:nvSpPr>
          <p:cNvPr id="25604" name="Slide Number Placeholder 3"/>
          <p:cNvSpPr>
            <a:spLocks noGrp="1"/>
          </p:cNvSpPr>
          <p:nvPr>
            <p:ph type="sldNum" sz="quarter" idx="5"/>
          </p:nvPr>
        </p:nvSpPr>
        <p:spPr>
          <a:noFill/>
        </p:spPr>
        <p:txBody>
          <a:bodyPr/>
          <a:lstStyle/>
          <a:p>
            <a:fld id="{7015204F-CC7F-494E-ACF7-B13929897126}" type="slidenum">
              <a:rPr lang="en-US" smtClean="0"/>
              <a:pPr/>
              <a:t>11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5F67692-D39F-44E4-85BB-3F7D86CAF822}" type="slidenum">
              <a:rPr lang="en-US" smtClean="0"/>
              <a:pPr/>
              <a:t>2</a:t>
            </a:fld>
            <a:endParaRPr lang="en-US" smtClean="0"/>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smtClean="0"/>
              <a:t>Many people have the wrong idea about what archeologists do.  But before we learn what they do, lets learn what they don’t do.  Archeologists do not study dinosaurs, that is paleontology.  </a:t>
            </a:r>
          </a:p>
          <a:p>
            <a:pPr eaLnBrk="1" hangingPunct="1"/>
            <a:r>
              <a:rPr lang="en-US" smtClean="0"/>
              <a:t>We do not just look for pretty or valuable objects.  Every day, boring items can tell a lot about a person or group.  </a:t>
            </a:r>
          </a:p>
          <a:p>
            <a:pPr eaLnBrk="1" hangingPunct="1"/>
            <a:r>
              <a:rPr lang="en-US" smtClean="0"/>
              <a:t>We don’t just pick up the artifacts we find.   Archaeologists must take notes, take photographs, and make maps so that we can recreate how objects are associated or in relation to one another.  The placement of items can tell us what an item may have been used for, not just what the item is. </a:t>
            </a:r>
          </a:p>
          <a:p>
            <a:pPr eaLnBrk="1" hangingPunct="1"/>
            <a:r>
              <a:rPr lang="en-US" smtClean="0"/>
              <a:t>We do not spend all our time digging, that’s actually a minor part of the process—we spend most of our time analyzing artifacts.  Analyzing is looking at something to figure our what it is or what it was used for. </a:t>
            </a:r>
          </a:p>
          <a:p>
            <a:pPr eaLnBrk="1" hangingPunct="1"/>
            <a:r>
              <a:rPr lang="en-US" smtClean="0"/>
              <a:t>We do not buy, sell or put a price on artifacts.  If you ask an archaeologist they will tell you what something is if they can, but they will not tell you what it’s worth.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DFE79D-C405-4DD4-9A34-6BEDAF80BBF7}" type="slidenum">
              <a:rPr lang="en-US" smtClean="0"/>
              <a:pPr/>
              <a:t>3</a:t>
            </a:fld>
            <a:endParaRPr lang="en-US" smtClean="0"/>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smtClean="0"/>
              <a:t>Archeology is the systematic, scientific recovery and analysis of artifacts in order to answer questions about past human culture and behavior.  But what do these words mean?</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9EFF9C2-9B12-42D8-A031-D5EEA7F45A80}" type="slidenum">
              <a:rPr lang="en-US" smtClean="0"/>
              <a:pPr/>
              <a:t>4</a:t>
            </a:fld>
            <a:endParaRPr lang="en-US" smtClean="0"/>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smtClean="0"/>
              <a:t>Recovery is to collect artifacts. </a:t>
            </a:r>
          </a:p>
          <a:p>
            <a:pPr eaLnBrk="1" hangingPunct="1"/>
            <a:r>
              <a:rPr lang="en-US" smtClean="0"/>
              <a:t>Analysis is to study artifacts and figure out what they are and how they were used.  Archeologists use several methods borrowed from other scientific fields to do this.  This is what archaeologists spend most of their time doing.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72DA1C1-A43D-485B-8AED-798190B7A71B}" type="slidenum">
              <a:rPr lang="en-US" smtClean="0"/>
              <a:pPr/>
              <a:t>5</a:t>
            </a:fld>
            <a:endParaRPr lang="en-US" smtClean="0"/>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smtClean="0"/>
              <a:t>An artifact is any item resulting from human activity.  Fossils are not artifacts, they were not made by humans.</a:t>
            </a:r>
          </a:p>
          <a:p>
            <a:pPr eaLnBrk="1" hangingPunct="1"/>
            <a:r>
              <a:rPr lang="en-US" smtClean="0"/>
              <a:t>Artifacts are anything human hands have used.  Whether they just picked something up to use or if they made it.  Even buildings are considered artifacts.  Artifacts are also things left behind.  Think about what we leave behind—things we no longer want or need.  That’s our garbage!  So often archaeologists are studying garbage.</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D7B6901E-5B1A-4C18-9658-5F8A95954493}" type="slidenum">
              <a:rPr lang="en-US" smtClean="0"/>
              <a:pPr/>
              <a:t>6</a:t>
            </a:fld>
            <a:endParaRPr lang="en-US" smtClean="0"/>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smtClean="0"/>
              <a:t>Archeology is a question-based science.  Archeologists always develop a question they want answered before they do anything else.  These are some of the questions they may ask and try to find the answer to.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6B49388-5CF8-4A01-AC10-E27F2042954A}" type="slidenum">
              <a:rPr lang="en-US" smtClean="0"/>
              <a:pPr/>
              <a:t>7</a:t>
            </a:fld>
            <a:endParaRPr lang="en-US" smtClean="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smtClean="0"/>
              <a:t>The past can be 50 years ago or 50 thousand years ago.  Evolutionist believe the earth is millions of years old.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9C77F63-2A4D-4BCC-9117-109BBE4418DD}" type="slidenum">
              <a:rPr lang="en-US" smtClean="0"/>
              <a:pPr/>
              <a:t>8</a:t>
            </a:fld>
            <a:endParaRPr lang="en-US"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smtClean="0"/>
              <a:t>So why do we study human bones and artifacts?  Archaeologists are trying to learn about past culture and behavior.  Culture is any behavior or tradition shared with others.  Every group of people has culture.  The United States has culture—our holiday traditions to how we learn to talk—these are part of our culture.  There are even subcultures or a culture within a culture.  Children are a subculture.  They do things different than adults and have their own way of communicating and doing things.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3A4AD1E-F779-45A2-9E14-DAB424DA423B}" type="slidenum">
              <a:rPr lang="en-US" smtClean="0"/>
              <a:pPr/>
              <a:t>9</a:t>
            </a:fld>
            <a:endParaRPr lang="en-US" smtClean="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smtClean="0"/>
              <a:t>So if archaeology is the study of artifacts left behind to learn about people from the past, think about what we leave behind—things we no longer want or need.  That’s our garbage!  So, often archaeologists are studying garbage.  There are even archaeologists today who study landfills out in California to find out about what people throw out today.</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cstate="print"/>
            <a:srcRect/>
            <a:stretch>
              <a:fillRect/>
            </a:stretch>
          </p:blipFill>
          <p:spPr bwMode="invGray">
            <a:xfrm>
              <a:off x="0" y="0"/>
              <a:ext cx="432" cy="4320"/>
            </a:xfrm>
            <a:prstGeom prst="rect">
              <a:avLst/>
            </a:prstGeom>
            <a:noFill/>
            <a:ln w="9525">
              <a:noFill/>
              <a:miter lim="800000"/>
              <a:headEnd/>
              <a:tailEnd/>
            </a:ln>
          </p:spPr>
        </p:pic>
        <p:pic>
          <p:nvPicPr>
            <p:cNvPr id="6" name="Picture 9" descr="EXPHORSA"/>
            <p:cNvPicPr>
              <a:picLocks noChangeAspect="1" noChangeArrowheads="1"/>
            </p:cNvPicPr>
            <p:nvPr/>
          </p:nvPicPr>
          <p:blipFill>
            <a:blip r:embed="rId3" cstate="print"/>
            <a:srcRect/>
            <a:stretch>
              <a:fillRect/>
            </a:stretch>
          </p:blipFill>
          <p:spPr bwMode="auto">
            <a:xfrm>
              <a:off x="2208" y="3600"/>
              <a:ext cx="1800" cy="60"/>
            </a:xfrm>
            <a:prstGeom prst="rect">
              <a:avLst/>
            </a:prstGeom>
            <a:noFill/>
            <a:ln w="9525">
              <a:noFill/>
              <a:miter lim="800000"/>
              <a:headEnd/>
              <a:tailEnd/>
            </a:ln>
          </p:spPr>
        </p:pic>
      </p:grpSp>
      <p:pic>
        <p:nvPicPr>
          <p:cNvPr id="7" name="Picture 10" descr="EXPHORSA"/>
          <p:cNvPicPr>
            <a:picLocks noChangeAspect="1" noChangeArrowheads="1"/>
          </p:cNvPicPr>
          <p:nvPr/>
        </p:nvPicPr>
        <p:blipFill>
          <a:blip r:embed="rId4" cstate="print"/>
          <a:srcRect/>
          <a:stretch>
            <a:fillRect/>
          </a:stretch>
        </p:blipFill>
        <p:spPr bwMode="auto">
          <a:xfrm>
            <a:off x="1981200" y="3657600"/>
            <a:ext cx="5715000" cy="95250"/>
          </a:xfrm>
          <a:prstGeom prst="rect">
            <a:avLst/>
          </a:prstGeom>
          <a:noFill/>
          <a:ln w="9525">
            <a:noFill/>
            <a:miter lim="800000"/>
            <a:headEnd/>
            <a:tailEnd/>
          </a:ln>
        </p:spPr>
      </p:pic>
      <p:sp>
        <p:nvSpPr>
          <p:cNvPr id="15362"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15363"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lvl1pPr>
          </a:lstStyle>
          <a:p>
            <a:pPr>
              <a:defRPr/>
            </a:pPr>
            <a:fld id="{FD363E1B-C60A-432C-8F02-6287ECC513F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DF9985-D714-43BE-9333-A2D12CB5136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BFAD65-71AB-4560-9883-EEE3A776B74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2038" y="1766888"/>
            <a:ext cx="3808412"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DCBAA-8A0D-49F9-A8CE-58820C920A6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2BC53E-E6D5-4A03-8D2E-4C6DAC07B31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74F4FA-16A3-4502-B293-2BC63078B85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C3E38B-2D59-4597-A12B-28FCA89D7C8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3A8B76-CBAF-4D21-B595-6493B4AC0BB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6ACA5F-BC23-42A7-B6C3-B3554A80CA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2790F1-E7A5-4EBC-B92A-3D2479EAFA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A2F02E-347A-4501-8788-2779C31DFF0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5FE9BB-29EC-4758-A766-2108F3191B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Expbanna"/>
          <p:cNvPicPr>
            <a:picLocks noChangeAspect="1" noChangeArrowheads="1"/>
          </p:cNvPicPr>
          <p:nvPr/>
        </p:nvPicPr>
        <p:blipFill>
          <a:blip r:embed="rId15" cstate="print"/>
          <a:srcRect/>
          <a:stretch>
            <a:fillRect/>
          </a:stretch>
        </p:blipFill>
        <p:spPr bwMode="invGray">
          <a:xfrm>
            <a:off x="0" y="0"/>
            <a:ext cx="6858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066800" y="3810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4340"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spcBef>
                <a:spcPct val="0"/>
              </a:spcBef>
              <a:defRPr sz="1400">
                <a:solidFill>
                  <a:schemeClr val="tx2"/>
                </a:solidFill>
                <a:latin typeface="Arial" charset="0"/>
              </a:defRPr>
            </a:lvl1pPr>
          </a:lstStyle>
          <a:p>
            <a:pPr>
              <a:defRPr/>
            </a:pPr>
            <a:endParaRPr lang="en-US"/>
          </a:p>
        </p:txBody>
      </p:sp>
      <p:sp>
        <p:nvSpPr>
          <p:cNvPr id="14341"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sz="1400">
                <a:solidFill>
                  <a:schemeClr val="tx2"/>
                </a:solidFill>
                <a:latin typeface="Arial" charset="0"/>
              </a:defRPr>
            </a:lvl1pPr>
          </a:lstStyle>
          <a:p>
            <a:pPr>
              <a:defRPr/>
            </a:pPr>
            <a:endParaRPr lang="en-US"/>
          </a:p>
        </p:txBody>
      </p:sp>
      <p:sp>
        <p:nvSpPr>
          <p:cNvPr id="14342"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a:solidFill>
                  <a:schemeClr val="tx2"/>
                </a:solidFill>
                <a:latin typeface="Arial" charset="0"/>
              </a:defRPr>
            </a:lvl1pPr>
          </a:lstStyle>
          <a:p>
            <a:pPr>
              <a:defRPr/>
            </a:pPr>
            <a:fld id="{B8DA7D5F-5C94-45CF-B97C-B7D2406E2511}" type="slidenum">
              <a:rPr lang="en-US"/>
              <a:pPr>
                <a:defRPr/>
              </a:pPr>
              <a:t>‹#›</a:t>
            </a:fld>
            <a:endParaRPr lang="en-US"/>
          </a:p>
        </p:txBody>
      </p:sp>
      <p:pic>
        <p:nvPicPr>
          <p:cNvPr id="1031" name="Picture 7" descr="EXPHORSA"/>
          <p:cNvPicPr>
            <a:picLocks noChangeAspect="1" noChangeArrowheads="1"/>
          </p:cNvPicPr>
          <p:nvPr/>
        </p:nvPicPr>
        <p:blipFill>
          <a:blip r:embed="rId16" cstate="print"/>
          <a:srcRect/>
          <a:stretch>
            <a:fillRect/>
          </a:stretch>
        </p:blipFill>
        <p:spPr bwMode="auto">
          <a:xfrm>
            <a:off x="1066800" y="1574800"/>
            <a:ext cx="7772400" cy="130175"/>
          </a:xfrm>
          <a:prstGeom prst="rect">
            <a:avLst/>
          </a:prstGeom>
          <a:noFill/>
          <a:ln w="9525">
            <a:noFill/>
            <a:miter lim="800000"/>
            <a:headEnd/>
            <a:tailEnd/>
          </a:ln>
        </p:spPr>
      </p:pic>
      <p:sp>
        <p:nvSpPr>
          <p:cNvPr id="1032" name="Rectangle 8"/>
          <p:cNvSpPr>
            <a:spLocks noGrp="1" noChangeArrowheads="1"/>
          </p:cNvSpPr>
          <p:nvPr>
            <p:ph type="body" idx="1"/>
          </p:nvPr>
        </p:nvSpPr>
        <p:spPr bwMode="auto">
          <a:xfrm>
            <a:off x="1062038" y="1766888"/>
            <a:ext cx="7769225" cy="4113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7"/>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18"/>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eaLnBrk="1" hangingPunct="1"/>
            <a:r>
              <a:rPr lang="en-US" smtClean="0"/>
              <a:t>What is Archaeology?</a:t>
            </a:r>
          </a:p>
        </p:txBody>
      </p:sp>
      <p:sp>
        <p:nvSpPr>
          <p:cNvPr id="3075" name="Rectangle 9"/>
          <p:cNvSpPr>
            <a:spLocks noChangeArrowheads="1"/>
          </p:cNvSpPr>
          <p:nvPr/>
        </p:nvSpPr>
        <p:spPr bwMode="auto">
          <a:xfrm>
            <a:off x="6705600" y="5791200"/>
            <a:ext cx="2100263" cy="493713"/>
          </a:xfrm>
          <a:prstGeom prst="rect">
            <a:avLst/>
          </a:prstGeom>
          <a:noFill/>
          <a:ln w="9525">
            <a:noFill/>
            <a:miter lim="800000"/>
            <a:headEnd/>
            <a:tailEnd/>
          </a:ln>
        </p:spPr>
        <p:txBody>
          <a:bodyPr wrap="none">
            <a:spAutoFit/>
          </a:bodyPr>
          <a:lstStyle/>
          <a:p>
            <a:r>
              <a:rPr lang="en-US" sz="1200" i="1"/>
              <a:t>Photo from my work at </a:t>
            </a:r>
          </a:p>
          <a:p>
            <a:r>
              <a:rPr lang="en-US" sz="1200" i="1"/>
              <a:t>Mammoth Cave National Park.</a:t>
            </a:r>
          </a:p>
        </p:txBody>
      </p:sp>
      <p:pic>
        <p:nvPicPr>
          <p:cNvPr id="3076" name="Picture 10" descr="MACA-115 projectile point-fixed"/>
          <p:cNvPicPr>
            <a:picLocks noChangeAspect="1" noChangeArrowheads="1"/>
          </p:cNvPicPr>
          <p:nvPr/>
        </p:nvPicPr>
        <p:blipFill>
          <a:blip r:embed="rId3" cstate="print"/>
          <a:srcRect/>
          <a:stretch>
            <a:fillRect/>
          </a:stretch>
        </p:blipFill>
        <p:spPr bwMode="auto">
          <a:xfrm>
            <a:off x="1143000" y="2133600"/>
            <a:ext cx="5562600"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5791200" y="4964113"/>
            <a:ext cx="3352800" cy="1893887"/>
          </a:xfrm>
          <a:prstGeom prst="rect">
            <a:avLst/>
          </a:prstGeom>
          <a:noFill/>
          <a:ln w="9525">
            <a:noFill/>
            <a:miter lim="800000"/>
            <a:headEnd/>
            <a:tailEnd/>
          </a:ln>
        </p:spPr>
      </p:pic>
      <p:sp>
        <p:nvSpPr>
          <p:cNvPr id="12291" name="Rectangle 3"/>
          <p:cNvSpPr>
            <a:spLocks noGrp="1" noChangeArrowheads="1"/>
          </p:cNvSpPr>
          <p:nvPr>
            <p:ph type="title"/>
          </p:nvPr>
        </p:nvSpPr>
        <p:spPr/>
        <p:txBody>
          <a:bodyPr/>
          <a:lstStyle/>
          <a:p>
            <a:pPr eaLnBrk="1" hangingPunct="1"/>
            <a:r>
              <a:rPr lang="en-US" smtClean="0"/>
              <a:t>Types of Archaeology</a:t>
            </a:r>
          </a:p>
        </p:txBody>
      </p:sp>
      <p:sp>
        <p:nvSpPr>
          <p:cNvPr id="12292" name="Rectangle 4"/>
          <p:cNvSpPr>
            <a:spLocks noGrp="1" noChangeArrowheads="1"/>
          </p:cNvSpPr>
          <p:nvPr>
            <p:ph type="body" sz="half" idx="1"/>
          </p:nvPr>
        </p:nvSpPr>
        <p:spPr>
          <a:xfrm>
            <a:off x="1062038" y="1766888"/>
            <a:ext cx="3808412" cy="4710112"/>
          </a:xfrm>
        </p:spPr>
        <p:txBody>
          <a:bodyPr/>
          <a:lstStyle/>
          <a:p>
            <a:pPr eaLnBrk="1" hangingPunct="1"/>
            <a:r>
              <a:rPr lang="en-US" sz="2000" smtClean="0"/>
              <a:t>Prehistoric Archaeology</a:t>
            </a:r>
          </a:p>
          <a:p>
            <a:pPr lvl="1" eaLnBrk="1" hangingPunct="1"/>
            <a:r>
              <a:rPr lang="en-US" sz="1800" smtClean="0"/>
              <a:t>Before writing.</a:t>
            </a:r>
          </a:p>
          <a:p>
            <a:pPr eaLnBrk="1" hangingPunct="1"/>
            <a:r>
              <a:rPr lang="en-US" sz="2000" smtClean="0"/>
              <a:t>Historical Archaeology</a:t>
            </a:r>
          </a:p>
          <a:p>
            <a:pPr lvl="1" eaLnBrk="1" hangingPunct="1"/>
            <a:r>
              <a:rPr lang="en-US" sz="1800" smtClean="0"/>
              <a:t>Document/writing assisted</a:t>
            </a:r>
          </a:p>
          <a:p>
            <a:pPr eaLnBrk="1" hangingPunct="1"/>
            <a:r>
              <a:rPr lang="en-US" sz="2000" smtClean="0"/>
              <a:t>Classical Archaeology</a:t>
            </a:r>
          </a:p>
          <a:p>
            <a:pPr lvl="1" eaLnBrk="1" hangingPunct="1"/>
            <a:r>
              <a:rPr lang="en-US" sz="1800" smtClean="0"/>
              <a:t>Greek and Roman</a:t>
            </a:r>
          </a:p>
          <a:p>
            <a:pPr eaLnBrk="1" hangingPunct="1"/>
            <a:r>
              <a:rPr lang="en-US" sz="2000" smtClean="0"/>
              <a:t>Biblical Archaeology</a:t>
            </a:r>
          </a:p>
          <a:p>
            <a:pPr eaLnBrk="1" hangingPunct="1"/>
            <a:r>
              <a:rPr lang="en-US" sz="2000" smtClean="0"/>
              <a:t>Underwater Archaeology</a:t>
            </a:r>
          </a:p>
          <a:p>
            <a:pPr lvl="1" eaLnBrk="1" hangingPunct="1"/>
            <a:r>
              <a:rPr lang="en-US" sz="1800" smtClean="0"/>
              <a:t>Shipwrecks or anything else under water.</a:t>
            </a:r>
          </a:p>
          <a:p>
            <a:pPr eaLnBrk="1" hangingPunct="1"/>
            <a:r>
              <a:rPr lang="en-US" sz="2000" smtClean="0"/>
              <a:t>Industrial Archaeology</a:t>
            </a:r>
          </a:p>
          <a:p>
            <a:pPr lvl="1" eaLnBrk="1" hangingPunct="1"/>
            <a:r>
              <a:rPr lang="en-US" sz="1800" smtClean="0"/>
              <a:t>Industrial Revolution and other modern structures</a:t>
            </a:r>
          </a:p>
        </p:txBody>
      </p:sp>
      <p:sp>
        <p:nvSpPr>
          <p:cNvPr id="12293" name="Rectangle 5"/>
          <p:cNvSpPr>
            <a:spLocks noGrp="1" noChangeArrowheads="1"/>
          </p:cNvSpPr>
          <p:nvPr>
            <p:ph type="body" sz="half" idx="2"/>
          </p:nvPr>
        </p:nvSpPr>
        <p:spPr/>
        <p:txBody>
          <a:bodyPr/>
          <a:lstStyle/>
          <a:p>
            <a:pPr eaLnBrk="1" hangingPunct="1"/>
            <a:r>
              <a:rPr lang="en-US" sz="2000" smtClean="0"/>
              <a:t>Egyptologists, Mayanists, Assyriologists</a:t>
            </a:r>
          </a:p>
          <a:p>
            <a:pPr lvl="1" eaLnBrk="1" hangingPunct="1"/>
            <a:r>
              <a:rPr lang="en-US" sz="1800" smtClean="0"/>
              <a:t>Study of specific civilizations or time periods.</a:t>
            </a:r>
          </a:p>
          <a:p>
            <a:pPr eaLnBrk="1" hangingPunct="1"/>
            <a:r>
              <a:rPr lang="en-US" sz="2000" smtClean="0"/>
              <a:t>Cultural Resource Management</a:t>
            </a:r>
          </a:p>
          <a:p>
            <a:pPr lvl="1" eaLnBrk="1" hangingPunct="1"/>
            <a:r>
              <a:rPr lang="en-US" sz="1800" smtClean="0"/>
              <a:t>Management and assesment of significant cultural resources.</a:t>
            </a:r>
            <a:endParaRPr lang="en-US" smtClean="0"/>
          </a:p>
        </p:txBody>
      </p:sp>
      <p:pic>
        <p:nvPicPr>
          <p:cNvPr id="12294" name="Picture 7"/>
          <p:cNvPicPr>
            <a:picLocks noChangeAspect="1" noChangeArrowheads="1"/>
          </p:cNvPicPr>
          <p:nvPr/>
        </p:nvPicPr>
        <p:blipFill>
          <a:blip r:embed="rId4" cstate="print"/>
          <a:srcRect/>
          <a:stretch>
            <a:fillRect/>
          </a:stretch>
        </p:blipFill>
        <p:spPr bwMode="auto">
          <a:xfrm>
            <a:off x="4724400" y="4419600"/>
            <a:ext cx="1371600" cy="914400"/>
          </a:xfrm>
          <a:prstGeom prst="rect">
            <a:avLst/>
          </a:prstGeom>
          <a:noFill/>
          <a:ln w="9525">
            <a:noFill/>
            <a:miter lim="800000"/>
            <a:headEnd/>
            <a:tailEnd/>
          </a:ln>
        </p:spPr>
      </p:pic>
      <p:sp>
        <p:nvSpPr>
          <p:cNvPr id="12295" name="Text Box 8"/>
          <p:cNvSpPr txBox="1">
            <a:spLocks noChangeArrowheads="1"/>
          </p:cNvSpPr>
          <p:nvPr/>
        </p:nvSpPr>
        <p:spPr bwMode="auto">
          <a:xfrm>
            <a:off x="1676400" y="6607175"/>
            <a:ext cx="3254375" cy="244475"/>
          </a:xfrm>
          <a:prstGeom prst="rect">
            <a:avLst/>
          </a:prstGeom>
          <a:noFill/>
          <a:ln w="9525">
            <a:noFill/>
            <a:miter lim="800000"/>
            <a:headEnd/>
            <a:tailEnd/>
          </a:ln>
        </p:spPr>
        <p:txBody>
          <a:bodyPr wrap="none">
            <a:spAutoFit/>
          </a:bodyPr>
          <a:lstStyle/>
          <a:p>
            <a:pPr algn="l">
              <a:spcBef>
                <a:spcPct val="0"/>
              </a:spcBef>
            </a:pPr>
            <a:r>
              <a:rPr lang="en-US" sz="1000"/>
              <a:t>PowerPoint created by Amy J McCray, 2005, updated 2007.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References</a:t>
            </a:r>
          </a:p>
        </p:txBody>
      </p:sp>
      <p:sp>
        <p:nvSpPr>
          <p:cNvPr id="13315" name="Rectangle 3"/>
          <p:cNvSpPr>
            <a:spLocks noGrp="1" noChangeArrowheads="1"/>
          </p:cNvSpPr>
          <p:nvPr>
            <p:ph type="body" idx="1"/>
          </p:nvPr>
        </p:nvSpPr>
        <p:spPr/>
        <p:txBody>
          <a:bodyPr/>
          <a:lstStyle/>
          <a:p>
            <a:pPr eaLnBrk="1" hangingPunct="1"/>
            <a:r>
              <a:rPr lang="en-US" sz="2000" smtClean="0"/>
              <a:t>Applegate, Darlene.  “Anth 130” In-class notes.  Western Kentucky University, Spring 2004.</a:t>
            </a:r>
            <a:endParaRPr lang="en-US" sz="2000" u="sng" smtClean="0"/>
          </a:p>
          <a:p>
            <a:pPr eaLnBrk="1" hangingPunct="1"/>
            <a:r>
              <a:rPr lang="en-US" sz="2000" smtClean="0"/>
              <a:t>Google Images. 1 December 2005. &lt;http://www.google.com/imghp?hl=en&amp;tab=wi&amp;q=&gt; </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Archaeologists  DO NOT:</a:t>
            </a:r>
          </a:p>
        </p:txBody>
      </p:sp>
      <p:sp>
        <p:nvSpPr>
          <p:cNvPr id="4099" name="Rectangle 3"/>
          <p:cNvSpPr>
            <a:spLocks noGrp="1" noChangeArrowheads="1"/>
          </p:cNvSpPr>
          <p:nvPr>
            <p:ph type="body" sz="half" idx="1"/>
          </p:nvPr>
        </p:nvSpPr>
        <p:spPr/>
        <p:txBody>
          <a:bodyPr/>
          <a:lstStyle/>
          <a:p>
            <a:pPr eaLnBrk="1" hangingPunct="1"/>
            <a:r>
              <a:rPr lang="en-US" sz="2400" smtClean="0"/>
              <a:t>Study dinosaurs.</a:t>
            </a:r>
          </a:p>
          <a:p>
            <a:pPr eaLnBrk="1" hangingPunct="1"/>
            <a:r>
              <a:rPr lang="en-US" sz="2400" smtClean="0"/>
              <a:t>Just look for pretty or valuable objects. </a:t>
            </a:r>
          </a:p>
          <a:p>
            <a:pPr eaLnBrk="1" hangingPunct="1"/>
            <a:r>
              <a:rPr lang="en-US" sz="2400" smtClean="0"/>
              <a:t>Just pick up artifacts. </a:t>
            </a:r>
          </a:p>
          <a:p>
            <a:pPr eaLnBrk="1" hangingPunct="1"/>
            <a:r>
              <a:rPr lang="en-US" sz="2400" smtClean="0"/>
              <a:t>Spend all their time just digging.</a:t>
            </a:r>
          </a:p>
          <a:p>
            <a:pPr eaLnBrk="1" hangingPunct="1"/>
            <a:r>
              <a:rPr lang="en-US" sz="2400" smtClean="0"/>
              <a:t>Buy, sell, or put a price on artifacts.</a:t>
            </a:r>
          </a:p>
        </p:txBody>
      </p:sp>
      <p:pic>
        <p:nvPicPr>
          <p:cNvPr id="4100" name="Picture 4" descr="papo_t_rex_dinosaur_toys"/>
          <p:cNvPicPr>
            <a:picLocks noChangeAspect="1" noChangeArrowheads="1"/>
          </p:cNvPicPr>
          <p:nvPr>
            <p:ph sz="half" idx="2"/>
          </p:nvPr>
        </p:nvPicPr>
        <p:blipFill>
          <a:blip r:embed="rId3" cstate="print"/>
          <a:srcRect/>
          <a:stretch>
            <a:fillRect/>
          </a:stretch>
        </p:blipFill>
        <p:spPr>
          <a:xfrm>
            <a:off x="5022850" y="1919288"/>
            <a:ext cx="3808413" cy="3808412"/>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1371600" y="1752600"/>
            <a:ext cx="7162800" cy="1187450"/>
          </a:xfrm>
          <a:prstGeom prst="rect">
            <a:avLst/>
          </a:prstGeom>
          <a:noFill/>
          <a:ln w="9525">
            <a:noFill/>
            <a:miter lim="800000"/>
            <a:headEnd/>
            <a:tailEnd/>
          </a:ln>
        </p:spPr>
        <p:txBody>
          <a:bodyPr>
            <a:spAutoFit/>
          </a:bodyPr>
          <a:lstStyle/>
          <a:p>
            <a:pPr>
              <a:spcBef>
                <a:spcPct val="0"/>
              </a:spcBef>
            </a:pPr>
            <a:r>
              <a:rPr lang="en-US"/>
              <a:t>The systematic, scientific recovery and analysis of artifacts in order to answer questions about past human culture and behavior.</a:t>
            </a:r>
          </a:p>
        </p:txBody>
      </p:sp>
      <p:pic>
        <p:nvPicPr>
          <p:cNvPr id="5123" name="Picture 4" descr="MACA-115 projectile point 2(2)"/>
          <p:cNvPicPr>
            <a:picLocks noChangeAspect="1" noChangeArrowheads="1"/>
          </p:cNvPicPr>
          <p:nvPr/>
        </p:nvPicPr>
        <p:blipFill>
          <a:blip r:embed="rId3" cstate="print"/>
          <a:srcRect/>
          <a:stretch>
            <a:fillRect/>
          </a:stretch>
        </p:blipFill>
        <p:spPr bwMode="auto">
          <a:xfrm>
            <a:off x="3429000" y="3429000"/>
            <a:ext cx="5257800" cy="2967038"/>
          </a:xfrm>
          <a:prstGeom prst="rect">
            <a:avLst/>
          </a:prstGeom>
          <a:noFill/>
          <a:ln w="9525">
            <a:noFill/>
            <a:miter lim="800000"/>
            <a:headEnd/>
            <a:tailEnd/>
          </a:ln>
        </p:spPr>
      </p:pic>
      <p:sp>
        <p:nvSpPr>
          <p:cNvPr id="5124" name="Rectangle 5"/>
          <p:cNvSpPr>
            <a:spLocks noGrp="1" noChangeArrowheads="1"/>
          </p:cNvSpPr>
          <p:nvPr>
            <p:ph type="title"/>
          </p:nvPr>
        </p:nvSpPr>
        <p:spPr/>
        <p:txBody>
          <a:bodyPr/>
          <a:lstStyle/>
          <a:p>
            <a:pPr eaLnBrk="1" hangingPunct="1"/>
            <a:r>
              <a:rPr lang="en-US" smtClean="0"/>
              <a:t>So what is archaeology?</a:t>
            </a:r>
          </a:p>
        </p:txBody>
      </p:sp>
      <p:sp>
        <p:nvSpPr>
          <p:cNvPr id="5125" name="Text Box 6"/>
          <p:cNvSpPr txBox="1">
            <a:spLocks noChangeArrowheads="1"/>
          </p:cNvSpPr>
          <p:nvPr/>
        </p:nvSpPr>
        <p:spPr bwMode="auto">
          <a:xfrm>
            <a:off x="914400" y="6019800"/>
            <a:ext cx="2438400" cy="457200"/>
          </a:xfrm>
          <a:prstGeom prst="rect">
            <a:avLst/>
          </a:prstGeom>
          <a:noFill/>
          <a:ln w="9525">
            <a:noFill/>
            <a:miter lim="800000"/>
            <a:headEnd/>
            <a:tailEnd/>
          </a:ln>
        </p:spPr>
        <p:txBody>
          <a:bodyPr>
            <a:spAutoFit/>
          </a:bodyPr>
          <a:lstStyle/>
          <a:p>
            <a:r>
              <a:rPr lang="en-US" sz="1200" i="1"/>
              <a:t>Photos from my work at Mammoth Cave National Park.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analysis_scene1"/>
          <p:cNvPicPr>
            <a:picLocks noChangeAspect="1" noChangeArrowheads="1"/>
          </p:cNvPicPr>
          <p:nvPr/>
        </p:nvPicPr>
        <p:blipFill>
          <a:blip r:embed="rId3" cstate="print"/>
          <a:srcRect/>
          <a:stretch>
            <a:fillRect/>
          </a:stretch>
        </p:blipFill>
        <p:spPr bwMode="auto">
          <a:xfrm>
            <a:off x="4800600" y="3987800"/>
            <a:ext cx="3733800" cy="2492375"/>
          </a:xfrm>
          <a:prstGeom prst="rect">
            <a:avLst/>
          </a:prstGeom>
          <a:noFill/>
          <a:ln w="9525">
            <a:noFill/>
            <a:miter lim="800000"/>
            <a:headEnd/>
            <a:tailEnd/>
          </a:ln>
        </p:spPr>
      </p:pic>
      <p:pic>
        <p:nvPicPr>
          <p:cNvPr id="6147" name="Picture 5" descr="mapping_all"/>
          <p:cNvPicPr>
            <a:picLocks noChangeAspect="1" noChangeArrowheads="1"/>
          </p:cNvPicPr>
          <p:nvPr/>
        </p:nvPicPr>
        <p:blipFill>
          <a:blip r:embed="rId4" cstate="print"/>
          <a:srcRect/>
          <a:stretch>
            <a:fillRect/>
          </a:stretch>
        </p:blipFill>
        <p:spPr bwMode="auto">
          <a:xfrm>
            <a:off x="1524000" y="2057400"/>
            <a:ext cx="2933700" cy="3289300"/>
          </a:xfrm>
          <a:prstGeom prst="rect">
            <a:avLst/>
          </a:prstGeom>
          <a:noFill/>
          <a:ln w="9525">
            <a:noFill/>
            <a:miter lim="800000"/>
            <a:headEnd/>
            <a:tailEnd/>
          </a:ln>
        </p:spPr>
      </p:pic>
      <p:pic>
        <p:nvPicPr>
          <p:cNvPr id="6148" name="Picture 9" descr="careerday05"/>
          <p:cNvPicPr>
            <a:picLocks noChangeAspect="1" noChangeArrowheads="1"/>
          </p:cNvPicPr>
          <p:nvPr/>
        </p:nvPicPr>
        <p:blipFill>
          <a:blip r:embed="rId5" cstate="print"/>
          <a:srcRect/>
          <a:stretch>
            <a:fillRect/>
          </a:stretch>
        </p:blipFill>
        <p:spPr bwMode="auto">
          <a:xfrm>
            <a:off x="6019800" y="1828800"/>
            <a:ext cx="2378075" cy="1782763"/>
          </a:xfrm>
          <a:prstGeom prst="rect">
            <a:avLst/>
          </a:prstGeom>
          <a:noFill/>
          <a:ln w="9525">
            <a:noFill/>
            <a:miter lim="800000"/>
            <a:headEnd/>
            <a:tailEnd/>
          </a:ln>
        </p:spPr>
      </p:pic>
      <p:sp>
        <p:nvSpPr>
          <p:cNvPr id="6149" name="Rectangle 10"/>
          <p:cNvSpPr>
            <a:spLocks noGrp="1" noChangeArrowheads="1"/>
          </p:cNvSpPr>
          <p:nvPr>
            <p:ph type="title"/>
          </p:nvPr>
        </p:nvSpPr>
        <p:spPr/>
        <p:txBody>
          <a:bodyPr/>
          <a:lstStyle/>
          <a:p>
            <a:pPr eaLnBrk="1" hangingPunct="1"/>
            <a:r>
              <a:rPr lang="en-US" sz="3200" smtClean="0"/>
              <a:t>Recovery / Analysis:</a:t>
            </a:r>
            <a:r>
              <a:rPr lang="en-US" sz="3600" smtClean="0"/>
              <a:t>  </a:t>
            </a:r>
            <a:r>
              <a:rPr lang="en-US" sz="2400" smtClean="0"/>
              <a:t>To collect and study artifacts.</a:t>
            </a:r>
            <a:r>
              <a:rPr lang="en-US"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4" descr="hadleighdig"/>
          <p:cNvPicPr>
            <a:picLocks noChangeAspect="1" noChangeArrowheads="1"/>
          </p:cNvPicPr>
          <p:nvPr/>
        </p:nvPicPr>
        <p:blipFill>
          <a:blip r:embed="rId3" cstate="print"/>
          <a:srcRect/>
          <a:stretch>
            <a:fillRect/>
          </a:stretch>
        </p:blipFill>
        <p:spPr bwMode="auto">
          <a:xfrm>
            <a:off x="914400" y="1828800"/>
            <a:ext cx="3962400" cy="2616200"/>
          </a:xfrm>
          <a:prstGeom prst="rect">
            <a:avLst/>
          </a:prstGeom>
          <a:noFill/>
          <a:ln w="9525">
            <a:noFill/>
            <a:miter lim="800000"/>
            <a:headEnd/>
            <a:tailEnd/>
          </a:ln>
        </p:spPr>
      </p:pic>
      <p:pic>
        <p:nvPicPr>
          <p:cNvPr id="7171" name="Picture 13" descr="Date%20Nail"/>
          <p:cNvPicPr>
            <a:picLocks noChangeAspect="1" noChangeArrowheads="1"/>
          </p:cNvPicPr>
          <p:nvPr/>
        </p:nvPicPr>
        <p:blipFill>
          <a:blip r:embed="rId4" cstate="print"/>
          <a:srcRect/>
          <a:stretch>
            <a:fillRect/>
          </a:stretch>
        </p:blipFill>
        <p:spPr bwMode="auto">
          <a:xfrm>
            <a:off x="1371600" y="5562600"/>
            <a:ext cx="1371600" cy="873125"/>
          </a:xfrm>
          <a:prstGeom prst="rect">
            <a:avLst/>
          </a:prstGeom>
          <a:noFill/>
          <a:ln w="9525">
            <a:noFill/>
            <a:miter lim="800000"/>
            <a:headEnd/>
            <a:tailEnd/>
          </a:ln>
        </p:spPr>
      </p:pic>
      <p:pic>
        <p:nvPicPr>
          <p:cNvPr id="7172" name="Picture 10" descr="CA8TPR94"/>
          <p:cNvPicPr>
            <a:picLocks noChangeAspect="1" noChangeArrowheads="1"/>
          </p:cNvPicPr>
          <p:nvPr/>
        </p:nvPicPr>
        <p:blipFill>
          <a:blip r:embed="rId5" cstate="print"/>
          <a:srcRect/>
          <a:stretch>
            <a:fillRect/>
          </a:stretch>
        </p:blipFill>
        <p:spPr bwMode="auto">
          <a:xfrm>
            <a:off x="6248400" y="4267200"/>
            <a:ext cx="1314450" cy="982663"/>
          </a:xfrm>
          <a:prstGeom prst="rect">
            <a:avLst/>
          </a:prstGeom>
          <a:noFill/>
          <a:ln w="9525">
            <a:noFill/>
            <a:miter lim="800000"/>
            <a:headEnd/>
            <a:tailEnd/>
          </a:ln>
        </p:spPr>
      </p:pic>
      <p:pic>
        <p:nvPicPr>
          <p:cNvPr id="7173" name="Picture 8" descr="point_akerman3"/>
          <p:cNvPicPr>
            <a:picLocks noChangeAspect="1" noChangeArrowheads="1"/>
          </p:cNvPicPr>
          <p:nvPr/>
        </p:nvPicPr>
        <p:blipFill>
          <a:blip r:embed="rId6" cstate="print"/>
          <a:srcRect/>
          <a:stretch>
            <a:fillRect/>
          </a:stretch>
        </p:blipFill>
        <p:spPr bwMode="auto">
          <a:xfrm>
            <a:off x="5105400" y="1981200"/>
            <a:ext cx="1225550" cy="1905000"/>
          </a:xfrm>
          <a:prstGeom prst="rect">
            <a:avLst/>
          </a:prstGeom>
          <a:noFill/>
          <a:ln w="9525">
            <a:noFill/>
            <a:miter lim="800000"/>
            <a:headEnd/>
            <a:tailEnd/>
          </a:ln>
        </p:spPr>
      </p:pic>
      <p:pic>
        <p:nvPicPr>
          <p:cNvPr id="7174" name="Picture 4" descr="CA91B9YN"/>
          <p:cNvPicPr>
            <a:picLocks noChangeAspect="1" noChangeArrowheads="1"/>
          </p:cNvPicPr>
          <p:nvPr/>
        </p:nvPicPr>
        <p:blipFill>
          <a:blip r:embed="rId7" cstate="print"/>
          <a:srcRect/>
          <a:stretch>
            <a:fillRect/>
          </a:stretch>
        </p:blipFill>
        <p:spPr bwMode="auto">
          <a:xfrm>
            <a:off x="7543800" y="5410200"/>
            <a:ext cx="1017588" cy="1143000"/>
          </a:xfrm>
          <a:prstGeom prst="rect">
            <a:avLst/>
          </a:prstGeom>
          <a:noFill/>
          <a:ln w="9525">
            <a:noFill/>
            <a:miter lim="800000"/>
            <a:headEnd/>
            <a:tailEnd/>
          </a:ln>
        </p:spPr>
      </p:pic>
      <p:pic>
        <p:nvPicPr>
          <p:cNvPr id="7175" name="Picture 5" descr="CAMW7L8D"/>
          <p:cNvPicPr>
            <a:picLocks noChangeAspect="1" noChangeArrowheads="1"/>
          </p:cNvPicPr>
          <p:nvPr/>
        </p:nvPicPr>
        <p:blipFill>
          <a:blip r:embed="rId8" cstate="print"/>
          <a:srcRect/>
          <a:stretch>
            <a:fillRect/>
          </a:stretch>
        </p:blipFill>
        <p:spPr bwMode="auto">
          <a:xfrm>
            <a:off x="7391400" y="2514600"/>
            <a:ext cx="993775" cy="1165225"/>
          </a:xfrm>
          <a:prstGeom prst="rect">
            <a:avLst/>
          </a:prstGeom>
          <a:noFill/>
          <a:ln w="9525">
            <a:noFill/>
            <a:miter lim="800000"/>
            <a:headEnd/>
            <a:tailEnd/>
          </a:ln>
        </p:spPr>
      </p:pic>
      <p:pic>
        <p:nvPicPr>
          <p:cNvPr id="7176" name="Picture 9" descr="CA4VKPMF"/>
          <p:cNvPicPr>
            <a:picLocks noChangeAspect="1" noChangeArrowheads="1"/>
          </p:cNvPicPr>
          <p:nvPr/>
        </p:nvPicPr>
        <p:blipFill>
          <a:blip r:embed="rId9" cstate="print"/>
          <a:srcRect/>
          <a:stretch>
            <a:fillRect/>
          </a:stretch>
        </p:blipFill>
        <p:spPr bwMode="auto">
          <a:xfrm>
            <a:off x="2895600" y="4648200"/>
            <a:ext cx="1600200" cy="1039813"/>
          </a:xfrm>
          <a:prstGeom prst="rect">
            <a:avLst/>
          </a:prstGeom>
          <a:noFill/>
          <a:ln w="9525">
            <a:noFill/>
            <a:miter lim="800000"/>
            <a:headEnd/>
            <a:tailEnd/>
          </a:ln>
        </p:spPr>
      </p:pic>
      <p:pic>
        <p:nvPicPr>
          <p:cNvPr id="7177" name="Picture 11" descr="CA84Z2UF"/>
          <p:cNvPicPr>
            <a:picLocks noChangeAspect="1" noChangeArrowheads="1"/>
          </p:cNvPicPr>
          <p:nvPr/>
        </p:nvPicPr>
        <p:blipFill>
          <a:blip r:embed="rId10" cstate="print"/>
          <a:srcRect/>
          <a:stretch>
            <a:fillRect/>
          </a:stretch>
        </p:blipFill>
        <p:spPr bwMode="auto">
          <a:xfrm>
            <a:off x="4876800" y="5181600"/>
            <a:ext cx="1039813" cy="1382713"/>
          </a:xfrm>
          <a:prstGeom prst="rect">
            <a:avLst/>
          </a:prstGeom>
          <a:noFill/>
          <a:ln w="9525">
            <a:noFill/>
            <a:miter lim="800000"/>
            <a:headEnd/>
            <a:tailEnd/>
          </a:ln>
        </p:spPr>
      </p:pic>
      <p:sp>
        <p:nvSpPr>
          <p:cNvPr id="7178" name="Rectangle 17"/>
          <p:cNvSpPr>
            <a:spLocks noGrp="1" noChangeArrowheads="1"/>
          </p:cNvSpPr>
          <p:nvPr>
            <p:ph type="title"/>
          </p:nvPr>
        </p:nvSpPr>
        <p:spPr/>
        <p:txBody>
          <a:bodyPr/>
          <a:lstStyle/>
          <a:p>
            <a:pPr eaLnBrk="1" hangingPunct="1"/>
            <a:r>
              <a:rPr lang="en-US" sz="3200" smtClean="0"/>
              <a:t>Artifact:  </a:t>
            </a:r>
            <a:r>
              <a:rPr lang="en-US" sz="2400" smtClean="0"/>
              <a:t>Any item resulting from human activity.</a:t>
            </a:r>
            <a:endParaRPr lang="en-US" sz="32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219200" y="3017838"/>
            <a:ext cx="6705600" cy="457200"/>
          </a:xfrm>
          <a:prstGeom prst="rect">
            <a:avLst/>
          </a:prstGeom>
          <a:noFill/>
          <a:ln w="9525">
            <a:noFill/>
            <a:miter lim="800000"/>
            <a:headEnd/>
            <a:tailEnd/>
          </a:ln>
        </p:spPr>
        <p:txBody>
          <a:bodyPr>
            <a:spAutoFit/>
          </a:bodyPr>
          <a:lstStyle/>
          <a:p>
            <a:pPr algn="l">
              <a:spcBef>
                <a:spcPct val="50000"/>
              </a:spcBef>
            </a:pPr>
            <a:endParaRPr lang="en-US"/>
          </a:p>
        </p:txBody>
      </p:sp>
      <p:sp>
        <p:nvSpPr>
          <p:cNvPr id="9222" name="Text Box 6"/>
          <p:cNvSpPr txBox="1">
            <a:spLocks noChangeArrowheads="1"/>
          </p:cNvSpPr>
          <p:nvPr/>
        </p:nvSpPr>
        <p:spPr bwMode="auto">
          <a:xfrm>
            <a:off x="3124200" y="3657600"/>
            <a:ext cx="2233613" cy="396875"/>
          </a:xfrm>
          <a:prstGeom prst="rect">
            <a:avLst/>
          </a:prstGeom>
          <a:noFill/>
          <a:ln w="9525">
            <a:noFill/>
            <a:miter lim="800000"/>
            <a:headEnd/>
            <a:tailEnd/>
          </a:ln>
        </p:spPr>
        <p:txBody>
          <a:bodyPr wrap="none">
            <a:spAutoFit/>
          </a:bodyPr>
          <a:lstStyle/>
          <a:p>
            <a:pPr algn="l">
              <a:spcBef>
                <a:spcPct val="0"/>
              </a:spcBef>
            </a:pPr>
            <a:r>
              <a:rPr lang="en-US" sz="2000"/>
              <a:t>When did they live?</a:t>
            </a:r>
          </a:p>
        </p:txBody>
      </p:sp>
      <p:sp>
        <p:nvSpPr>
          <p:cNvPr id="9223" name="Text Box 7"/>
          <p:cNvSpPr txBox="1">
            <a:spLocks noChangeArrowheads="1"/>
          </p:cNvSpPr>
          <p:nvPr/>
        </p:nvSpPr>
        <p:spPr bwMode="auto">
          <a:xfrm>
            <a:off x="2117725" y="4814888"/>
            <a:ext cx="2303463" cy="396875"/>
          </a:xfrm>
          <a:prstGeom prst="rect">
            <a:avLst/>
          </a:prstGeom>
          <a:noFill/>
          <a:ln w="9525">
            <a:noFill/>
            <a:miter lim="800000"/>
            <a:headEnd/>
            <a:tailEnd/>
          </a:ln>
        </p:spPr>
        <p:txBody>
          <a:bodyPr wrap="none">
            <a:spAutoFit/>
          </a:bodyPr>
          <a:lstStyle/>
          <a:p>
            <a:pPr algn="l">
              <a:spcBef>
                <a:spcPct val="0"/>
              </a:spcBef>
            </a:pPr>
            <a:r>
              <a:rPr lang="en-US" sz="2000"/>
              <a:t>Where did they live?</a:t>
            </a:r>
          </a:p>
        </p:txBody>
      </p:sp>
      <p:sp>
        <p:nvSpPr>
          <p:cNvPr id="9224" name="Text Box 8"/>
          <p:cNvSpPr txBox="1">
            <a:spLocks noChangeArrowheads="1"/>
          </p:cNvSpPr>
          <p:nvPr/>
        </p:nvSpPr>
        <p:spPr bwMode="auto">
          <a:xfrm>
            <a:off x="5562600" y="3200400"/>
            <a:ext cx="2092325" cy="396875"/>
          </a:xfrm>
          <a:prstGeom prst="rect">
            <a:avLst/>
          </a:prstGeom>
          <a:noFill/>
          <a:ln w="9525">
            <a:noFill/>
            <a:miter lim="800000"/>
            <a:headEnd/>
            <a:tailEnd/>
          </a:ln>
        </p:spPr>
        <p:txBody>
          <a:bodyPr wrap="none">
            <a:spAutoFit/>
          </a:bodyPr>
          <a:lstStyle/>
          <a:p>
            <a:pPr algn="l">
              <a:spcBef>
                <a:spcPct val="0"/>
              </a:spcBef>
            </a:pPr>
            <a:r>
              <a:rPr lang="en-US" sz="2000"/>
              <a:t>What did they eat?</a:t>
            </a:r>
          </a:p>
        </p:txBody>
      </p:sp>
      <p:sp>
        <p:nvSpPr>
          <p:cNvPr id="9225" name="Text Box 9"/>
          <p:cNvSpPr txBox="1">
            <a:spLocks noChangeArrowheads="1"/>
          </p:cNvSpPr>
          <p:nvPr/>
        </p:nvSpPr>
        <p:spPr bwMode="auto">
          <a:xfrm>
            <a:off x="4953000" y="6096000"/>
            <a:ext cx="2849563" cy="396875"/>
          </a:xfrm>
          <a:prstGeom prst="rect">
            <a:avLst/>
          </a:prstGeom>
          <a:noFill/>
          <a:ln w="9525">
            <a:noFill/>
            <a:miter lim="800000"/>
            <a:headEnd/>
            <a:tailEnd/>
          </a:ln>
        </p:spPr>
        <p:txBody>
          <a:bodyPr wrap="none">
            <a:spAutoFit/>
          </a:bodyPr>
          <a:lstStyle/>
          <a:p>
            <a:pPr algn="l">
              <a:spcBef>
                <a:spcPct val="0"/>
              </a:spcBef>
            </a:pPr>
            <a:r>
              <a:rPr lang="en-US" sz="2000"/>
              <a:t>How large was the group?</a:t>
            </a:r>
          </a:p>
        </p:txBody>
      </p:sp>
      <p:sp>
        <p:nvSpPr>
          <p:cNvPr id="9226" name="Text Box 10"/>
          <p:cNvSpPr txBox="1">
            <a:spLocks noChangeArrowheads="1"/>
          </p:cNvSpPr>
          <p:nvPr/>
        </p:nvSpPr>
        <p:spPr bwMode="auto">
          <a:xfrm>
            <a:off x="4953000" y="2438400"/>
            <a:ext cx="3698875" cy="396875"/>
          </a:xfrm>
          <a:prstGeom prst="rect">
            <a:avLst/>
          </a:prstGeom>
          <a:noFill/>
          <a:ln w="9525">
            <a:noFill/>
            <a:miter lim="800000"/>
            <a:headEnd/>
            <a:tailEnd/>
          </a:ln>
        </p:spPr>
        <p:txBody>
          <a:bodyPr wrap="none">
            <a:spAutoFit/>
          </a:bodyPr>
          <a:lstStyle/>
          <a:p>
            <a:pPr algn="l">
              <a:spcBef>
                <a:spcPct val="0"/>
              </a:spcBef>
            </a:pPr>
            <a:r>
              <a:rPr lang="en-US" sz="2000"/>
              <a:t>Did they have disease or sickness?</a:t>
            </a:r>
          </a:p>
        </p:txBody>
      </p:sp>
      <p:sp>
        <p:nvSpPr>
          <p:cNvPr id="9227" name="Text Box 11"/>
          <p:cNvSpPr txBox="1">
            <a:spLocks noChangeArrowheads="1"/>
          </p:cNvSpPr>
          <p:nvPr/>
        </p:nvSpPr>
        <p:spPr bwMode="auto">
          <a:xfrm>
            <a:off x="1371600" y="5715000"/>
            <a:ext cx="2051050" cy="396875"/>
          </a:xfrm>
          <a:prstGeom prst="rect">
            <a:avLst/>
          </a:prstGeom>
          <a:noFill/>
          <a:ln w="9525">
            <a:noFill/>
            <a:miter lim="800000"/>
            <a:headEnd/>
            <a:tailEnd/>
          </a:ln>
        </p:spPr>
        <p:txBody>
          <a:bodyPr wrap="none">
            <a:spAutoFit/>
          </a:bodyPr>
          <a:lstStyle/>
          <a:p>
            <a:pPr algn="l">
              <a:spcBef>
                <a:spcPct val="0"/>
              </a:spcBef>
            </a:pPr>
            <a:r>
              <a:rPr lang="en-US" sz="2000"/>
              <a:t>Did they have art?</a:t>
            </a:r>
          </a:p>
        </p:txBody>
      </p:sp>
      <p:sp>
        <p:nvSpPr>
          <p:cNvPr id="9228" name="Text Box 12"/>
          <p:cNvSpPr txBox="1">
            <a:spLocks noChangeArrowheads="1"/>
          </p:cNvSpPr>
          <p:nvPr/>
        </p:nvSpPr>
        <p:spPr bwMode="auto">
          <a:xfrm>
            <a:off x="6019800" y="4114800"/>
            <a:ext cx="2508250" cy="396875"/>
          </a:xfrm>
          <a:prstGeom prst="rect">
            <a:avLst/>
          </a:prstGeom>
          <a:noFill/>
          <a:ln w="9525">
            <a:noFill/>
            <a:miter lim="800000"/>
            <a:headEnd/>
            <a:tailEnd/>
          </a:ln>
        </p:spPr>
        <p:txBody>
          <a:bodyPr wrap="none">
            <a:spAutoFit/>
          </a:bodyPr>
          <a:lstStyle/>
          <a:p>
            <a:pPr algn="l">
              <a:spcBef>
                <a:spcPct val="0"/>
              </a:spcBef>
            </a:pPr>
            <a:r>
              <a:rPr lang="en-US" sz="2000"/>
              <a:t>Did they hunt or farm?</a:t>
            </a:r>
          </a:p>
        </p:txBody>
      </p:sp>
      <p:sp>
        <p:nvSpPr>
          <p:cNvPr id="9229" name="Text Box 13"/>
          <p:cNvSpPr txBox="1">
            <a:spLocks noChangeArrowheads="1"/>
          </p:cNvSpPr>
          <p:nvPr/>
        </p:nvSpPr>
        <p:spPr bwMode="auto">
          <a:xfrm>
            <a:off x="1600200" y="2819400"/>
            <a:ext cx="2690813" cy="396875"/>
          </a:xfrm>
          <a:prstGeom prst="rect">
            <a:avLst/>
          </a:prstGeom>
          <a:noFill/>
          <a:ln w="9525">
            <a:noFill/>
            <a:miter lim="800000"/>
            <a:headEnd/>
            <a:tailEnd/>
          </a:ln>
        </p:spPr>
        <p:txBody>
          <a:bodyPr wrap="none">
            <a:spAutoFit/>
          </a:bodyPr>
          <a:lstStyle/>
          <a:p>
            <a:pPr algn="l">
              <a:spcBef>
                <a:spcPct val="0"/>
              </a:spcBef>
            </a:pPr>
            <a:r>
              <a:rPr lang="en-US" sz="2000"/>
              <a:t>What tools did they use?</a:t>
            </a:r>
          </a:p>
        </p:txBody>
      </p:sp>
      <p:sp>
        <p:nvSpPr>
          <p:cNvPr id="9230" name="Text Box 14"/>
          <p:cNvSpPr txBox="1">
            <a:spLocks noChangeArrowheads="1"/>
          </p:cNvSpPr>
          <p:nvPr/>
        </p:nvSpPr>
        <p:spPr bwMode="auto">
          <a:xfrm>
            <a:off x="4038600" y="5562600"/>
            <a:ext cx="2516188" cy="396875"/>
          </a:xfrm>
          <a:prstGeom prst="rect">
            <a:avLst/>
          </a:prstGeom>
          <a:noFill/>
          <a:ln w="9525">
            <a:noFill/>
            <a:miter lim="800000"/>
            <a:headEnd/>
            <a:tailEnd/>
          </a:ln>
        </p:spPr>
        <p:txBody>
          <a:bodyPr wrap="none">
            <a:spAutoFit/>
          </a:bodyPr>
          <a:lstStyle/>
          <a:p>
            <a:pPr algn="l">
              <a:spcBef>
                <a:spcPct val="0"/>
              </a:spcBef>
            </a:pPr>
            <a:r>
              <a:rPr lang="en-US" sz="2000"/>
              <a:t>Did they have writing?</a:t>
            </a:r>
          </a:p>
        </p:txBody>
      </p:sp>
      <p:sp>
        <p:nvSpPr>
          <p:cNvPr id="9231" name="Text Box 15"/>
          <p:cNvSpPr txBox="1">
            <a:spLocks noChangeArrowheads="1"/>
          </p:cNvSpPr>
          <p:nvPr/>
        </p:nvSpPr>
        <p:spPr bwMode="auto">
          <a:xfrm>
            <a:off x="5165725" y="5043488"/>
            <a:ext cx="3332163" cy="396875"/>
          </a:xfrm>
          <a:prstGeom prst="rect">
            <a:avLst/>
          </a:prstGeom>
          <a:noFill/>
          <a:ln w="9525">
            <a:noFill/>
            <a:miter lim="800000"/>
            <a:headEnd/>
            <a:tailEnd/>
          </a:ln>
        </p:spPr>
        <p:txBody>
          <a:bodyPr wrap="none">
            <a:spAutoFit/>
          </a:bodyPr>
          <a:lstStyle/>
          <a:p>
            <a:pPr algn="l">
              <a:spcBef>
                <a:spcPct val="0"/>
              </a:spcBef>
            </a:pPr>
            <a:r>
              <a:rPr lang="en-US" sz="2000"/>
              <a:t>Who took care of the children?</a:t>
            </a:r>
          </a:p>
        </p:txBody>
      </p:sp>
      <p:sp>
        <p:nvSpPr>
          <p:cNvPr id="9232" name="Text Box 16"/>
          <p:cNvSpPr txBox="1">
            <a:spLocks noChangeArrowheads="1"/>
          </p:cNvSpPr>
          <p:nvPr/>
        </p:nvSpPr>
        <p:spPr bwMode="auto">
          <a:xfrm>
            <a:off x="838200" y="4191000"/>
            <a:ext cx="2249488" cy="396875"/>
          </a:xfrm>
          <a:prstGeom prst="rect">
            <a:avLst/>
          </a:prstGeom>
          <a:noFill/>
          <a:ln w="9525">
            <a:noFill/>
            <a:miter lim="800000"/>
            <a:headEnd/>
            <a:tailEnd/>
          </a:ln>
        </p:spPr>
        <p:txBody>
          <a:bodyPr wrap="none">
            <a:spAutoFit/>
          </a:bodyPr>
          <a:lstStyle/>
          <a:p>
            <a:pPr algn="l">
              <a:spcBef>
                <a:spcPct val="0"/>
              </a:spcBef>
            </a:pPr>
            <a:r>
              <a:rPr lang="en-US" sz="2000"/>
              <a:t>Did they have laws?</a:t>
            </a:r>
          </a:p>
        </p:txBody>
      </p:sp>
      <p:sp>
        <p:nvSpPr>
          <p:cNvPr id="9233" name="Text Box 17"/>
          <p:cNvSpPr txBox="1">
            <a:spLocks noChangeArrowheads="1"/>
          </p:cNvSpPr>
          <p:nvPr/>
        </p:nvSpPr>
        <p:spPr bwMode="auto">
          <a:xfrm>
            <a:off x="1295400" y="2133600"/>
            <a:ext cx="2571750" cy="396875"/>
          </a:xfrm>
          <a:prstGeom prst="rect">
            <a:avLst/>
          </a:prstGeom>
          <a:noFill/>
          <a:ln w="9525">
            <a:noFill/>
            <a:miter lim="800000"/>
            <a:headEnd/>
            <a:tailEnd/>
          </a:ln>
        </p:spPr>
        <p:txBody>
          <a:bodyPr wrap="none">
            <a:spAutoFit/>
          </a:bodyPr>
          <a:lstStyle/>
          <a:p>
            <a:pPr algn="l">
              <a:spcBef>
                <a:spcPct val="0"/>
              </a:spcBef>
            </a:pPr>
            <a:r>
              <a:rPr lang="en-US" sz="2000"/>
              <a:t>Did they have religion?</a:t>
            </a:r>
          </a:p>
        </p:txBody>
      </p:sp>
      <p:sp>
        <p:nvSpPr>
          <p:cNvPr id="8207" name="Rectangle 18"/>
          <p:cNvSpPr>
            <a:spLocks noGrp="1" noChangeArrowheads="1"/>
          </p:cNvSpPr>
          <p:nvPr>
            <p:ph type="title"/>
          </p:nvPr>
        </p:nvSpPr>
        <p:spPr/>
        <p:txBody>
          <a:bodyPr/>
          <a:lstStyle/>
          <a:p>
            <a:pPr eaLnBrk="1" hangingPunct="1"/>
            <a:r>
              <a:rPr lang="en-US" sz="3200" smtClean="0"/>
              <a:t>Question-based:  </a:t>
            </a:r>
            <a:r>
              <a:rPr lang="en-US" sz="2400" smtClean="0"/>
              <a:t>Archaeologists study artifacts in order to answer questions about how humans lived.</a:t>
            </a:r>
            <a:endParaRPr lang="en-US" sz="3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222"/>
                                        </p:tgtEl>
                                        <p:attrNameLst>
                                          <p:attrName>style.visibility</p:attrName>
                                        </p:attrNameLst>
                                      </p:cBhvr>
                                      <p:to>
                                        <p:strVal val="visible"/>
                                      </p:to>
                                    </p:set>
                                    <p:anim to="" calcmode="lin" valueType="num">
                                      <p:cBhvr>
                                        <p:cTn id="7" dur="1" fill="hold"/>
                                        <p:tgtEl>
                                          <p:spTgt spid="9222"/>
                                        </p:tgtEl>
                                        <p:attrNameLst>
                                          <p:attrName/>
                                        </p:attrNameLst>
                                      </p:cBhvr>
                                    </p:anim>
                                  </p:childTnLst>
                                </p:cTn>
                              </p:par>
                            </p:childTnLst>
                          </p:cTn>
                        </p:par>
                        <p:par>
                          <p:cTn id="8" fill="hold">
                            <p:stCondLst>
                              <p:cond delay="500"/>
                            </p:stCondLst>
                            <p:childTnLst>
                              <p:par>
                                <p:cTn id="9" presetID="24" presetClass="entr" presetSubtype="0" fill="hold" grpId="0" nodeType="afterEffect">
                                  <p:stCondLst>
                                    <p:cond delay="1500"/>
                                  </p:stCondLst>
                                  <p:childTnLst>
                                    <p:set>
                                      <p:cBhvr>
                                        <p:cTn id="10" dur="1" fill="hold">
                                          <p:stCondLst>
                                            <p:cond delay="499"/>
                                          </p:stCondLst>
                                        </p:cTn>
                                        <p:tgtEl>
                                          <p:spTgt spid="9223"/>
                                        </p:tgtEl>
                                        <p:attrNameLst>
                                          <p:attrName>style.visibility</p:attrName>
                                        </p:attrNameLst>
                                      </p:cBhvr>
                                      <p:to>
                                        <p:strVal val="visible"/>
                                      </p:to>
                                    </p:set>
                                    <p:anim to="" calcmode="lin" valueType="num">
                                      <p:cBhvr>
                                        <p:cTn id="11" dur="1" fill="hold"/>
                                        <p:tgtEl>
                                          <p:spTgt spid="9223"/>
                                        </p:tgtEl>
                                        <p:attrNameLst>
                                          <p:attrName/>
                                        </p:attrNameLst>
                                      </p:cBhvr>
                                    </p:anim>
                                  </p:childTnLst>
                                </p:cTn>
                              </p:par>
                            </p:childTnLst>
                          </p:cTn>
                        </p:par>
                        <p:par>
                          <p:cTn id="12" fill="hold">
                            <p:stCondLst>
                              <p:cond delay="2500"/>
                            </p:stCondLst>
                            <p:childTnLst>
                              <p:par>
                                <p:cTn id="13" presetID="24" presetClass="entr" presetSubtype="0" fill="hold" grpId="0" nodeType="afterEffect">
                                  <p:stCondLst>
                                    <p:cond delay="1000"/>
                                  </p:stCondLst>
                                  <p:childTnLst>
                                    <p:set>
                                      <p:cBhvr>
                                        <p:cTn id="14" dur="1" fill="hold">
                                          <p:stCondLst>
                                            <p:cond delay="499"/>
                                          </p:stCondLst>
                                        </p:cTn>
                                        <p:tgtEl>
                                          <p:spTgt spid="9224"/>
                                        </p:tgtEl>
                                        <p:attrNameLst>
                                          <p:attrName>style.visibility</p:attrName>
                                        </p:attrNameLst>
                                      </p:cBhvr>
                                      <p:to>
                                        <p:strVal val="visible"/>
                                      </p:to>
                                    </p:set>
                                    <p:anim to="" calcmode="lin" valueType="num">
                                      <p:cBhvr>
                                        <p:cTn id="15" dur="1" fill="hold"/>
                                        <p:tgtEl>
                                          <p:spTgt spid="9224"/>
                                        </p:tgtEl>
                                        <p:attrNameLst>
                                          <p:attrName/>
                                        </p:attrNameLst>
                                      </p:cBhvr>
                                    </p:anim>
                                  </p:childTnLst>
                                </p:cTn>
                              </p:par>
                            </p:childTnLst>
                          </p:cTn>
                        </p:par>
                        <p:par>
                          <p:cTn id="16" fill="hold">
                            <p:stCondLst>
                              <p:cond delay="4000"/>
                            </p:stCondLst>
                            <p:childTnLst>
                              <p:par>
                                <p:cTn id="17" presetID="24" presetClass="entr" presetSubtype="0" fill="hold" grpId="0" nodeType="afterEffect">
                                  <p:stCondLst>
                                    <p:cond delay="1000"/>
                                  </p:stCondLst>
                                  <p:childTnLst>
                                    <p:set>
                                      <p:cBhvr>
                                        <p:cTn id="18" dur="1" fill="hold">
                                          <p:stCondLst>
                                            <p:cond delay="499"/>
                                          </p:stCondLst>
                                        </p:cTn>
                                        <p:tgtEl>
                                          <p:spTgt spid="9225"/>
                                        </p:tgtEl>
                                        <p:attrNameLst>
                                          <p:attrName>style.visibility</p:attrName>
                                        </p:attrNameLst>
                                      </p:cBhvr>
                                      <p:to>
                                        <p:strVal val="visible"/>
                                      </p:to>
                                    </p:set>
                                    <p:anim to="" calcmode="lin" valueType="num">
                                      <p:cBhvr>
                                        <p:cTn id="19" dur="1" fill="hold"/>
                                        <p:tgtEl>
                                          <p:spTgt spid="9225"/>
                                        </p:tgtEl>
                                        <p:attrNameLst>
                                          <p:attrName/>
                                        </p:attrNameLst>
                                      </p:cBhvr>
                                    </p:anim>
                                  </p:childTnLst>
                                </p:cTn>
                              </p:par>
                            </p:childTnLst>
                          </p:cTn>
                        </p:par>
                        <p:par>
                          <p:cTn id="20" fill="hold">
                            <p:stCondLst>
                              <p:cond delay="5500"/>
                            </p:stCondLst>
                            <p:childTnLst>
                              <p:par>
                                <p:cTn id="21" presetID="24" presetClass="entr" presetSubtype="0" fill="hold" grpId="0" nodeType="afterEffect">
                                  <p:stCondLst>
                                    <p:cond delay="1000"/>
                                  </p:stCondLst>
                                  <p:childTnLst>
                                    <p:set>
                                      <p:cBhvr>
                                        <p:cTn id="22" dur="1" fill="hold">
                                          <p:stCondLst>
                                            <p:cond delay="499"/>
                                          </p:stCondLst>
                                        </p:cTn>
                                        <p:tgtEl>
                                          <p:spTgt spid="9226"/>
                                        </p:tgtEl>
                                        <p:attrNameLst>
                                          <p:attrName>style.visibility</p:attrName>
                                        </p:attrNameLst>
                                      </p:cBhvr>
                                      <p:to>
                                        <p:strVal val="visible"/>
                                      </p:to>
                                    </p:set>
                                    <p:anim to="" calcmode="lin" valueType="num">
                                      <p:cBhvr>
                                        <p:cTn id="23" dur="1" fill="hold"/>
                                        <p:tgtEl>
                                          <p:spTgt spid="9226"/>
                                        </p:tgtEl>
                                        <p:attrNameLst>
                                          <p:attrName/>
                                        </p:attrNameLst>
                                      </p:cBhvr>
                                    </p:anim>
                                  </p:childTnLst>
                                </p:cTn>
                              </p:par>
                            </p:childTnLst>
                          </p:cTn>
                        </p:par>
                        <p:par>
                          <p:cTn id="24" fill="hold">
                            <p:stCondLst>
                              <p:cond delay="7000"/>
                            </p:stCondLst>
                            <p:childTnLst>
                              <p:par>
                                <p:cTn id="25" presetID="24" presetClass="entr" presetSubtype="0" fill="hold" grpId="0" nodeType="afterEffect">
                                  <p:stCondLst>
                                    <p:cond delay="1000"/>
                                  </p:stCondLst>
                                  <p:childTnLst>
                                    <p:set>
                                      <p:cBhvr>
                                        <p:cTn id="26" dur="1" fill="hold">
                                          <p:stCondLst>
                                            <p:cond delay="499"/>
                                          </p:stCondLst>
                                        </p:cTn>
                                        <p:tgtEl>
                                          <p:spTgt spid="9227"/>
                                        </p:tgtEl>
                                        <p:attrNameLst>
                                          <p:attrName>style.visibility</p:attrName>
                                        </p:attrNameLst>
                                      </p:cBhvr>
                                      <p:to>
                                        <p:strVal val="visible"/>
                                      </p:to>
                                    </p:set>
                                    <p:anim to="" calcmode="lin" valueType="num">
                                      <p:cBhvr>
                                        <p:cTn id="27" dur="1" fill="hold"/>
                                        <p:tgtEl>
                                          <p:spTgt spid="9227"/>
                                        </p:tgtEl>
                                        <p:attrNameLst>
                                          <p:attrName/>
                                        </p:attrNameLst>
                                      </p:cBhvr>
                                    </p:anim>
                                  </p:childTnLst>
                                </p:cTn>
                              </p:par>
                            </p:childTnLst>
                          </p:cTn>
                        </p:par>
                        <p:par>
                          <p:cTn id="28" fill="hold">
                            <p:stCondLst>
                              <p:cond delay="8500"/>
                            </p:stCondLst>
                            <p:childTnLst>
                              <p:par>
                                <p:cTn id="29" presetID="24" presetClass="entr" presetSubtype="0" fill="hold" grpId="0" nodeType="afterEffect">
                                  <p:stCondLst>
                                    <p:cond delay="1000"/>
                                  </p:stCondLst>
                                  <p:childTnLst>
                                    <p:set>
                                      <p:cBhvr>
                                        <p:cTn id="30" dur="1" fill="hold">
                                          <p:stCondLst>
                                            <p:cond delay="499"/>
                                          </p:stCondLst>
                                        </p:cTn>
                                        <p:tgtEl>
                                          <p:spTgt spid="9228"/>
                                        </p:tgtEl>
                                        <p:attrNameLst>
                                          <p:attrName>style.visibility</p:attrName>
                                        </p:attrNameLst>
                                      </p:cBhvr>
                                      <p:to>
                                        <p:strVal val="visible"/>
                                      </p:to>
                                    </p:set>
                                    <p:anim to="" calcmode="lin" valueType="num">
                                      <p:cBhvr>
                                        <p:cTn id="31" dur="1" fill="hold"/>
                                        <p:tgtEl>
                                          <p:spTgt spid="9228"/>
                                        </p:tgtEl>
                                        <p:attrNameLst>
                                          <p:attrName/>
                                        </p:attrNameLst>
                                      </p:cBhvr>
                                    </p:anim>
                                  </p:childTnLst>
                                </p:cTn>
                              </p:par>
                            </p:childTnLst>
                          </p:cTn>
                        </p:par>
                        <p:par>
                          <p:cTn id="32" fill="hold">
                            <p:stCondLst>
                              <p:cond delay="10000"/>
                            </p:stCondLst>
                            <p:childTnLst>
                              <p:par>
                                <p:cTn id="33" presetID="24" presetClass="entr" presetSubtype="0" fill="hold" grpId="0" nodeType="afterEffect">
                                  <p:stCondLst>
                                    <p:cond delay="1000"/>
                                  </p:stCondLst>
                                  <p:childTnLst>
                                    <p:set>
                                      <p:cBhvr>
                                        <p:cTn id="34" dur="1" fill="hold">
                                          <p:stCondLst>
                                            <p:cond delay="499"/>
                                          </p:stCondLst>
                                        </p:cTn>
                                        <p:tgtEl>
                                          <p:spTgt spid="9229"/>
                                        </p:tgtEl>
                                        <p:attrNameLst>
                                          <p:attrName>style.visibility</p:attrName>
                                        </p:attrNameLst>
                                      </p:cBhvr>
                                      <p:to>
                                        <p:strVal val="visible"/>
                                      </p:to>
                                    </p:set>
                                    <p:anim to="" calcmode="lin" valueType="num">
                                      <p:cBhvr>
                                        <p:cTn id="35" dur="1" fill="hold"/>
                                        <p:tgtEl>
                                          <p:spTgt spid="9229"/>
                                        </p:tgtEl>
                                        <p:attrNameLst>
                                          <p:attrName/>
                                        </p:attrNameLst>
                                      </p:cBhvr>
                                    </p:anim>
                                  </p:childTnLst>
                                </p:cTn>
                              </p:par>
                            </p:childTnLst>
                          </p:cTn>
                        </p:par>
                        <p:par>
                          <p:cTn id="36" fill="hold">
                            <p:stCondLst>
                              <p:cond delay="11500"/>
                            </p:stCondLst>
                            <p:childTnLst>
                              <p:par>
                                <p:cTn id="37" presetID="24" presetClass="entr" presetSubtype="0" fill="hold" grpId="0" nodeType="afterEffect">
                                  <p:stCondLst>
                                    <p:cond delay="1000"/>
                                  </p:stCondLst>
                                  <p:childTnLst>
                                    <p:set>
                                      <p:cBhvr>
                                        <p:cTn id="38" dur="1" fill="hold">
                                          <p:stCondLst>
                                            <p:cond delay="499"/>
                                          </p:stCondLst>
                                        </p:cTn>
                                        <p:tgtEl>
                                          <p:spTgt spid="9230"/>
                                        </p:tgtEl>
                                        <p:attrNameLst>
                                          <p:attrName>style.visibility</p:attrName>
                                        </p:attrNameLst>
                                      </p:cBhvr>
                                      <p:to>
                                        <p:strVal val="visible"/>
                                      </p:to>
                                    </p:set>
                                    <p:anim to="" calcmode="lin" valueType="num">
                                      <p:cBhvr>
                                        <p:cTn id="39" dur="1" fill="hold"/>
                                        <p:tgtEl>
                                          <p:spTgt spid="9230"/>
                                        </p:tgtEl>
                                        <p:attrNameLst>
                                          <p:attrName/>
                                        </p:attrNameLst>
                                      </p:cBhvr>
                                    </p:anim>
                                  </p:childTnLst>
                                </p:cTn>
                              </p:par>
                            </p:childTnLst>
                          </p:cTn>
                        </p:par>
                        <p:par>
                          <p:cTn id="40" fill="hold">
                            <p:stCondLst>
                              <p:cond delay="13000"/>
                            </p:stCondLst>
                            <p:childTnLst>
                              <p:par>
                                <p:cTn id="41" presetID="24" presetClass="entr" presetSubtype="0" fill="hold" grpId="0" nodeType="afterEffect">
                                  <p:stCondLst>
                                    <p:cond delay="1000"/>
                                  </p:stCondLst>
                                  <p:childTnLst>
                                    <p:set>
                                      <p:cBhvr>
                                        <p:cTn id="42" dur="1" fill="hold">
                                          <p:stCondLst>
                                            <p:cond delay="499"/>
                                          </p:stCondLst>
                                        </p:cTn>
                                        <p:tgtEl>
                                          <p:spTgt spid="9231"/>
                                        </p:tgtEl>
                                        <p:attrNameLst>
                                          <p:attrName>style.visibility</p:attrName>
                                        </p:attrNameLst>
                                      </p:cBhvr>
                                      <p:to>
                                        <p:strVal val="visible"/>
                                      </p:to>
                                    </p:set>
                                    <p:anim to="" calcmode="lin" valueType="num">
                                      <p:cBhvr>
                                        <p:cTn id="43" dur="1" fill="hold"/>
                                        <p:tgtEl>
                                          <p:spTgt spid="9231"/>
                                        </p:tgtEl>
                                        <p:attrNameLst>
                                          <p:attrName/>
                                        </p:attrNameLst>
                                      </p:cBhvr>
                                    </p:anim>
                                  </p:childTnLst>
                                </p:cTn>
                              </p:par>
                            </p:childTnLst>
                          </p:cTn>
                        </p:par>
                        <p:par>
                          <p:cTn id="44" fill="hold">
                            <p:stCondLst>
                              <p:cond delay="14500"/>
                            </p:stCondLst>
                            <p:childTnLst>
                              <p:par>
                                <p:cTn id="45" presetID="24" presetClass="entr" presetSubtype="0" fill="hold" grpId="0" nodeType="afterEffect">
                                  <p:stCondLst>
                                    <p:cond delay="1000"/>
                                  </p:stCondLst>
                                  <p:childTnLst>
                                    <p:set>
                                      <p:cBhvr>
                                        <p:cTn id="46" dur="1" fill="hold">
                                          <p:stCondLst>
                                            <p:cond delay="499"/>
                                          </p:stCondLst>
                                        </p:cTn>
                                        <p:tgtEl>
                                          <p:spTgt spid="9232"/>
                                        </p:tgtEl>
                                        <p:attrNameLst>
                                          <p:attrName>style.visibility</p:attrName>
                                        </p:attrNameLst>
                                      </p:cBhvr>
                                      <p:to>
                                        <p:strVal val="visible"/>
                                      </p:to>
                                    </p:set>
                                    <p:anim to="" calcmode="lin" valueType="num">
                                      <p:cBhvr>
                                        <p:cTn id="47" dur="1" fill="hold"/>
                                        <p:tgtEl>
                                          <p:spTgt spid="9232"/>
                                        </p:tgtEl>
                                        <p:attrNameLst>
                                          <p:attrName/>
                                        </p:attrNameLst>
                                      </p:cBhvr>
                                    </p:anim>
                                  </p:childTnLst>
                                </p:cTn>
                              </p:par>
                            </p:childTnLst>
                          </p:cTn>
                        </p:par>
                        <p:par>
                          <p:cTn id="48" fill="hold">
                            <p:stCondLst>
                              <p:cond delay="16000"/>
                            </p:stCondLst>
                            <p:childTnLst>
                              <p:par>
                                <p:cTn id="49" presetID="24" presetClass="entr" presetSubtype="0" fill="hold" grpId="0" nodeType="afterEffect">
                                  <p:stCondLst>
                                    <p:cond delay="1000"/>
                                  </p:stCondLst>
                                  <p:childTnLst>
                                    <p:set>
                                      <p:cBhvr>
                                        <p:cTn id="50" dur="1" fill="hold">
                                          <p:stCondLst>
                                            <p:cond delay="499"/>
                                          </p:stCondLst>
                                        </p:cTn>
                                        <p:tgtEl>
                                          <p:spTgt spid="9233"/>
                                        </p:tgtEl>
                                        <p:attrNameLst>
                                          <p:attrName>style.visibility</p:attrName>
                                        </p:attrNameLst>
                                      </p:cBhvr>
                                      <p:to>
                                        <p:strVal val="visible"/>
                                      </p:to>
                                    </p:set>
                                    <p:anim to="" calcmode="lin" valueType="num">
                                      <p:cBhvr>
                                        <p:cTn id="51" dur="1" fill="hold"/>
                                        <p:tgtEl>
                                          <p:spTgt spid="923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utoUpdateAnimBg="0"/>
      <p:bldP spid="9223" grpId="0" autoUpdateAnimBg="0"/>
      <p:bldP spid="9224" grpId="0" autoUpdateAnimBg="0"/>
      <p:bldP spid="9225" grpId="0" autoUpdateAnimBg="0"/>
      <p:bldP spid="9226" grpId="0" autoUpdateAnimBg="0"/>
      <p:bldP spid="9227" grpId="0" autoUpdateAnimBg="0"/>
      <p:bldP spid="9228" grpId="0" autoUpdateAnimBg="0"/>
      <p:bldP spid="9229" grpId="0" autoUpdateAnimBg="0"/>
      <p:bldP spid="9230" grpId="0" autoUpdateAnimBg="0"/>
      <p:bldP spid="9231" grpId="0" autoUpdateAnimBg="0"/>
      <p:bldP spid="9232" grpId="0" autoUpdateAnimBg="0"/>
      <p:bldP spid="923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cstate="print"/>
          <a:srcRect/>
          <a:stretch>
            <a:fillRect/>
          </a:stretch>
        </p:blipFill>
        <p:spPr bwMode="auto">
          <a:xfrm>
            <a:off x="1066800" y="2514600"/>
            <a:ext cx="7772400" cy="3349625"/>
          </a:xfrm>
          <a:prstGeom prst="rect">
            <a:avLst/>
          </a:prstGeom>
          <a:noFill/>
          <a:ln w="9525">
            <a:noFill/>
            <a:miter lim="800000"/>
            <a:headEnd/>
            <a:tailEnd/>
          </a:ln>
        </p:spPr>
      </p:pic>
      <p:sp>
        <p:nvSpPr>
          <p:cNvPr id="9219" name="Rectangle 6"/>
          <p:cNvSpPr>
            <a:spLocks noGrp="1" noChangeArrowheads="1"/>
          </p:cNvSpPr>
          <p:nvPr>
            <p:ph type="title"/>
          </p:nvPr>
        </p:nvSpPr>
        <p:spPr/>
        <p:txBody>
          <a:bodyPr/>
          <a:lstStyle/>
          <a:p>
            <a:pPr eaLnBrk="1" hangingPunct="1"/>
            <a:r>
              <a:rPr lang="en-US" sz="3200" smtClean="0"/>
              <a:t>Past:  </a:t>
            </a:r>
            <a:r>
              <a:rPr lang="en-US" sz="2400" smtClean="0"/>
              <a:t>Archaeologists study human cultures that are no longer living.</a:t>
            </a:r>
            <a:endParaRPr lang="en-US" sz="32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temple01"/>
          <p:cNvPicPr>
            <a:picLocks noChangeAspect="1" noChangeArrowheads="1"/>
          </p:cNvPicPr>
          <p:nvPr/>
        </p:nvPicPr>
        <p:blipFill>
          <a:blip r:embed="rId3" cstate="print"/>
          <a:srcRect/>
          <a:stretch>
            <a:fillRect/>
          </a:stretch>
        </p:blipFill>
        <p:spPr bwMode="auto">
          <a:xfrm>
            <a:off x="5930900" y="2057400"/>
            <a:ext cx="2857500" cy="1828800"/>
          </a:xfrm>
          <a:prstGeom prst="rect">
            <a:avLst/>
          </a:prstGeom>
          <a:noFill/>
          <a:ln w="9525">
            <a:noFill/>
            <a:miter lim="800000"/>
            <a:headEnd/>
            <a:tailEnd/>
          </a:ln>
        </p:spPr>
      </p:pic>
      <p:pic>
        <p:nvPicPr>
          <p:cNvPr id="10243" name="Picture 7" descr="family"/>
          <p:cNvPicPr>
            <a:picLocks noChangeAspect="1" noChangeArrowheads="1"/>
          </p:cNvPicPr>
          <p:nvPr/>
        </p:nvPicPr>
        <p:blipFill>
          <a:blip r:embed="rId4" cstate="print"/>
          <a:srcRect/>
          <a:stretch>
            <a:fillRect/>
          </a:stretch>
        </p:blipFill>
        <p:spPr bwMode="auto">
          <a:xfrm>
            <a:off x="3657600" y="3657600"/>
            <a:ext cx="2133600" cy="2852738"/>
          </a:xfrm>
          <a:prstGeom prst="rect">
            <a:avLst/>
          </a:prstGeom>
          <a:noFill/>
          <a:ln w="9525">
            <a:noFill/>
            <a:miter lim="800000"/>
            <a:headEnd/>
            <a:tailEnd/>
          </a:ln>
        </p:spPr>
      </p:pic>
      <p:pic>
        <p:nvPicPr>
          <p:cNvPr id="10244" name="Picture 10" descr="pottery-harappa"/>
          <p:cNvPicPr>
            <a:picLocks noChangeAspect="1" noChangeArrowheads="1"/>
          </p:cNvPicPr>
          <p:nvPr/>
        </p:nvPicPr>
        <p:blipFill>
          <a:blip r:embed="rId5" cstate="print"/>
          <a:srcRect/>
          <a:stretch>
            <a:fillRect/>
          </a:stretch>
        </p:blipFill>
        <p:spPr bwMode="auto">
          <a:xfrm>
            <a:off x="1066800" y="4114800"/>
            <a:ext cx="1905000" cy="1604963"/>
          </a:xfrm>
          <a:prstGeom prst="rect">
            <a:avLst/>
          </a:prstGeom>
          <a:noFill/>
          <a:ln w="9525">
            <a:noFill/>
            <a:miter lim="800000"/>
            <a:headEnd/>
            <a:tailEnd/>
          </a:ln>
        </p:spPr>
      </p:pic>
      <p:pic>
        <p:nvPicPr>
          <p:cNvPr id="10245" name="Picture 8" descr="harappa-stone"/>
          <p:cNvPicPr>
            <a:picLocks noChangeAspect="1" noChangeArrowheads="1"/>
          </p:cNvPicPr>
          <p:nvPr/>
        </p:nvPicPr>
        <p:blipFill>
          <a:blip r:embed="rId6" cstate="print"/>
          <a:srcRect/>
          <a:stretch>
            <a:fillRect/>
          </a:stretch>
        </p:blipFill>
        <p:spPr bwMode="auto">
          <a:xfrm>
            <a:off x="1981200" y="1828800"/>
            <a:ext cx="1847850" cy="1555750"/>
          </a:xfrm>
          <a:prstGeom prst="rect">
            <a:avLst/>
          </a:prstGeom>
          <a:noFill/>
          <a:ln w="9525">
            <a:noFill/>
            <a:miter lim="800000"/>
            <a:headEnd/>
            <a:tailEnd/>
          </a:ln>
        </p:spPr>
      </p:pic>
      <p:sp>
        <p:nvSpPr>
          <p:cNvPr id="10246" name="Rectangle 12"/>
          <p:cNvSpPr>
            <a:spLocks noGrp="1" noChangeArrowheads="1"/>
          </p:cNvSpPr>
          <p:nvPr>
            <p:ph type="title"/>
          </p:nvPr>
        </p:nvSpPr>
        <p:spPr/>
        <p:txBody>
          <a:bodyPr/>
          <a:lstStyle/>
          <a:p>
            <a:pPr eaLnBrk="1" hangingPunct="1"/>
            <a:r>
              <a:rPr lang="en-US" sz="3200" smtClean="0"/>
              <a:t>Culture:  </a:t>
            </a:r>
            <a:r>
              <a:rPr lang="en-US" sz="2400" smtClean="0"/>
              <a:t>Any learned behavior that is shared with others.</a:t>
            </a:r>
            <a:endParaRPr lang="en-US" sz="32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So what is Archaeology?</a:t>
            </a:r>
          </a:p>
        </p:txBody>
      </p:sp>
      <p:sp>
        <p:nvSpPr>
          <p:cNvPr id="35843" name="Rectangle 3"/>
          <p:cNvSpPr>
            <a:spLocks noGrp="1" noChangeArrowheads="1"/>
          </p:cNvSpPr>
          <p:nvPr>
            <p:ph type="body" idx="1"/>
          </p:nvPr>
        </p:nvSpPr>
        <p:spPr>
          <a:xfrm>
            <a:off x="1062038" y="1766888"/>
            <a:ext cx="7769225" cy="4786312"/>
          </a:xfrm>
        </p:spPr>
        <p:txBody>
          <a:bodyPr/>
          <a:lstStyle/>
          <a:p>
            <a:pPr eaLnBrk="1" hangingPunct="1">
              <a:lnSpc>
                <a:spcPct val="90000"/>
              </a:lnSpc>
            </a:pPr>
            <a:r>
              <a:rPr lang="en-US" smtClean="0"/>
              <a:t>More simply it is the study of artifacts left behind to learn about people from the past.</a:t>
            </a:r>
          </a:p>
          <a:p>
            <a:pPr algn="ctr" eaLnBrk="1" hangingPunct="1">
              <a:lnSpc>
                <a:spcPct val="90000"/>
              </a:lnSpc>
              <a:buFontTx/>
              <a:buNone/>
            </a:pPr>
            <a:endParaRPr lang="en-US" smtClean="0"/>
          </a:p>
          <a:p>
            <a:pPr algn="ctr" eaLnBrk="1" hangingPunct="1">
              <a:lnSpc>
                <a:spcPct val="90000"/>
              </a:lnSpc>
              <a:buFontTx/>
              <a:buNone/>
            </a:pPr>
            <a:r>
              <a:rPr lang="en-US" smtClean="0"/>
              <a:t>OR</a:t>
            </a:r>
          </a:p>
          <a:p>
            <a:pPr algn="ctr" eaLnBrk="1" hangingPunct="1">
              <a:lnSpc>
                <a:spcPct val="90000"/>
              </a:lnSpc>
              <a:buFontTx/>
              <a:buNone/>
            </a:pPr>
            <a:endParaRPr lang="en-US" smtClean="0"/>
          </a:p>
          <a:p>
            <a:pPr algn="ctr" eaLnBrk="1" hangingPunct="1">
              <a:lnSpc>
                <a:spcPct val="90000"/>
              </a:lnSpc>
              <a:buFontTx/>
              <a:buNone/>
            </a:pPr>
            <a:r>
              <a:rPr lang="en-US" sz="4400" smtClean="0"/>
              <a:t>People </a:t>
            </a:r>
          </a:p>
          <a:p>
            <a:pPr algn="ctr" eaLnBrk="1" hangingPunct="1">
              <a:lnSpc>
                <a:spcPct val="90000"/>
              </a:lnSpc>
              <a:buFontTx/>
              <a:buNone/>
            </a:pPr>
            <a:r>
              <a:rPr lang="en-US" sz="2400" smtClean="0"/>
              <a:t>and their</a:t>
            </a:r>
          </a:p>
          <a:p>
            <a:pPr algn="ctr" eaLnBrk="1" hangingPunct="1">
              <a:lnSpc>
                <a:spcPct val="90000"/>
              </a:lnSpc>
              <a:buFontTx/>
              <a:buNone/>
            </a:pPr>
            <a:r>
              <a:rPr lang="en-US" sz="4400" smtClean="0"/>
              <a:t>Garbage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animEffect transition="in" filter="box(in)">
                                      <p:cBhvr>
                                        <p:cTn id="13" dur="500"/>
                                        <p:tgtEl>
                                          <p:spTgt spid="3584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5843">
                                            <p:txEl>
                                              <p:pRg st="4" end="4"/>
                                            </p:txEl>
                                          </p:spTgt>
                                        </p:tgtEl>
                                        <p:attrNameLst>
                                          <p:attrName>style.visibility</p:attrName>
                                        </p:attrNameLst>
                                      </p:cBhvr>
                                      <p:to>
                                        <p:strVal val="visible"/>
                                      </p:to>
                                    </p:set>
                                    <p:anim calcmode="lin" valueType="num">
                                      <p:cBhvr additive="base">
                                        <p:cTn id="18"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5843">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5843">
                                            <p:txEl>
                                              <p:pRg st="5" end="5"/>
                                            </p:txEl>
                                          </p:spTgt>
                                        </p:tgtEl>
                                        <p:attrNameLst>
                                          <p:attrName>style.visibility</p:attrName>
                                        </p:attrNameLst>
                                      </p:cBhvr>
                                      <p:to>
                                        <p:strVal val="visible"/>
                                      </p:to>
                                    </p:set>
                                    <p:anim calcmode="lin" valueType="num">
                                      <p:cBhvr additive="base">
                                        <p:cTn id="22"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5843">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5843">
                                            <p:txEl>
                                              <p:pRg st="6" end="6"/>
                                            </p:txEl>
                                          </p:spTgt>
                                        </p:tgtEl>
                                        <p:attrNameLst>
                                          <p:attrName>style.visibility</p:attrName>
                                        </p:attrNameLst>
                                      </p:cBhvr>
                                      <p:to>
                                        <p:strVal val="visible"/>
                                      </p:to>
                                    </p:set>
                                    <p:anim calcmode="lin" valueType="num">
                                      <p:cBhvr additive="base">
                                        <p:cTn id="26" dur="5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58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Designs\Expedition.pot</Template>
  <TotalTime>351</TotalTime>
  <Words>1206</Words>
  <Application>Microsoft Office PowerPoint</Application>
  <PresentationFormat>On-screen Show (4:3)</PresentationFormat>
  <Paragraphs>92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Times New Roman</vt:lpstr>
      <vt:lpstr>Arial</vt:lpstr>
      <vt:lpstr>Wingdings</vt:lpstr>
      <vt:lpstr>Expedition</vt:lpstr>
      <vt:lpstr>What is Archaeology?</vt:lpstr>
      <vt:lpstr>Archaeologists  DO NOT:</vt:lpstr>
      <vt:lpstr>So what is archaeology?</vt:lpstr>
      <vt:lpstr>Recovery / Analysis:  To collect and study artifacts.  </vt:lpstr>
      <vt:lpstr>Artifact:  Any item resulting from human activity.</vt:lpstr>
      <vt:lpstr>Question-based:  Archaeologists study artifacts in order to answer questions about how humans lived.</vt:lpstr>
      <vt:lpstr>Past:  Archaeologists study human cultures that are no longer living.</vt:lpstr>
      <vt:lpstr>Culture:  Any learned behavior that is shared with others.</vt:lpstr>
      <vt:lpstr>So what is Archaeology?</vt:lpstr>
      <vt:lpstr>Types of Archaeology</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McCray</dc:creator>
  <cp:lastModifiedBy>J S Forshee</cp:lastModifiedBy>
  <cp:revision>19</cp:revision>
  <dcterms:created xsi:type="dcterms:W3CDTF">2005-06-15T16:28:35Z</dcterms:created>
  <dcterms:modified xsi:type="dcterms:W3CDTF">2009-08-06T22:36:49Z</dcterms:modified>
</cp:coreProperties>
</file>